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1" r:id="rId4"/>
    <p:sldId id="270" r:id="rId5"/>
    <p:sldId id="266" r:id="rId6"/>
    <p:sldId id="277" r:id="rId7"/>
    <p:sldId id="269" r:id="rId8"/>
    <p:sldId id="279" r:id="rId9"/>
    <p:sldId id="268" r:id="rId10"/>
    <p:sldId id="274" r:id="rId11"/>
    <p:sldId id="275" r:id="rId12"/>
    <p:sldId id="276"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2E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B8620E-6046-1B4E-9A8D-C4B0C655665C}" v="10" dt="2023-06-28T07:09:26.3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86327" autoAdjust="0"/>
  </p:normalViewPr>
  <p:slideViewPr>
    <p:cSldViewPr>
      <p:cViewPr varScale="1">
        <p:scale>
          <a:sx n="110" d="100"/>
          <a:sy n="110" d="100"/>
        </p:scale>
        <p:origin x="2256" y="168"/>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01BBF1-8BC1-4CD4-91F3-F5EA9D1B007E}" type="datetimeFigureOut">
              <a:rPr lang="en-GB" smtClean="0"/>
              <a:t>06/07/2023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0BAE71-1695-474D-8E2F-F11A2B8DFFCD}" type="slidenum">
              <a:rPr lang="en-GB" smtClean="0"/>
              <a:t>‹#›</a:t>
            </a:fld>
            <a:endParaRPr lang="en-GB" dirty="0"/>
          </a:p>
        </p:txBody>
      </p:sp>
    </p:spTree>
    <p:extLst>
      <p:ext uri="{BB962C8B-B14F-4D97-AF65-F5344CB8AC3E}">
        <p14:creationId xmlns:p14="http://schemas.microsoft.com/office/powerpoint/2010/main" val="2349139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a:t>
            </a:fld>
            <a:endParaRPr lang="en-GB" dirty="0"/>
          </a:p>
        </p:txBody>
      </p:sp>
    </p:spTree>
    <p:extLst>
      <p:ext uri="{BB962C8B-B14F-4D97-AF65-F5344CB8AC3E}">
        <p14:creationId xmlns:p14="http://schemas.microsoft.com/office/powerpoint/2010/main" val="3858563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10</a:t>
            </a:fld>
            <a:endParaRPr lang="en-GB" dirty="0"/>
          </a:p>
        </p:txBody>
      </p:sp>
    </p:spTree>
    <p:extLst>
      <p:ext uri="{BB962C8B-B14F-4D97-AF65-F5344CB8AC3E}">
        <p14:creationId xmlns:p14="http://schemas.microsoft.com/office/powerpoint/2010/main" val="17300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11</a:t>
            </a:fld>
            <a:endParaRPr lang="en-GB" dirty="0"/>
          </a:p>
        </p:txBody>
      </p:sp>
    </p:spTree>
    <p:extLst>
      <p:ext uri="{BB962C8B-B14F-4D97-AF65-F5344CB8AC3E}">
        <p14:creationId xmlns:p14="http://schemas.microsoft.com/office/powerpoint/2010/main" val="2513799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12</a:t>
            </a:fld>
            <a:endParaRPr lang="en-GB" dirty="0"/>
          </a:p>
        </p:txBody>
      </p:sp>
    </p:spTree>
    <p:extLst>
      <p:ext uri="{BB962C8B-B14F-4D97-AF65-F5344CB8AC3E}">
        <p14:creationId xmlns:p14="http://schemas.microsoft.com/office/powerpoint/2010/main" val="1919731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13</a:t>
            </a:fld>
            <a:endParaRPr lang="en-GB" dirty="0"/>
          </a:p>
        </p:txBody>
      </p:sp>
    </p:spTree>
    <p:extLst>
      <p:ext uri="{BB962C8B-B14F-4D97-AF65-F5344CB8AC3E}">
        <p14:creationId xmlns:p14="http://schemas.microsoft.com/office/powerpoint/2010/main" val="1201933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2</a:t>
            </a:fld>
            <a:endParaRPr lang="en-GB" dirty="0"/>
          </a:p>
        </p:txBody>
      </p:sp>
    </p:spTree>
    <p:extLst>
      <p:ext uri="{BB962C8B-B14F-4D97-AF65-F5344CB8AC3E}">
        <p14:creationId xmlns:p14="http://schemas.microsoft.com/office/powerpoint/2010/main" val="3817715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3</a:t>
            </a:fld>
            <a:endParaRPr lang="en-GB" dirty="0"/>
          </a:p>
        </p:txBody>
      </p:sp>
    </p:spTree>
    <p:extLst>
      <p:ext uri="{BB962C8B-B14F-4D97-AF65-F5344CB8AC3E}">
        <p14:creationId xmlns:p14="http://schemas.microsoft.com/office/powerpoint/2010/main" val="1590283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4</a:t>
            </a:fld>
            <a:endParaRPr lang="en-GB" dirty="0"/>
          </a:p>
        </p:txBody>
      </p:sp>
    </p:spTree>
    <p:extLst>
      <p:ext uri="{BB962C8B-B14F-4D97-AF65-F5344CB8AC3E}">
        <p14:creationId xmlns:p14="http://schemas.microsoft.com/office/powerpoint/2010/main" val="2746254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5</a:t>
            </a:fld>
            <a:endParaRPr lang="en-GB" dirty="0"/>
          </a:p>
        </p:txBody>
      </p:sp>
    </p:spTree>
    <p:extLst>
      <p:ext uri="{BB962C8B-B14F-4D97-AF65-F5344CB8AC3E}">
        <p14:creationId xmlns:p14="http://schemas.microsoft.com/office/powerpoint/2010/main" val="1590283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6</a:t>
            </a:fld>
            <a:endParaRPr lang="en-GB" dirty="0"/>
          </a:p>
        </p:txBody>
      </p:sp>
    </p:spTree>
    <p:extLst>
      <p:ext uri="{BB962C8B-B14F-4D97-AF65-F5344CB8AC3E}">
        <p14:creationId xmlns:p14="http://schemas.microsoft.com/office/powerpoint/2010/main" val="224914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7</a:t>
            </a:fld>
            <a:endParaRPr lang="en-GB" dirty="0"/>
          </a:p>
        </p:txBody>
      </p:sp>
    </p:spTree>
    <p:extLst>
      <p:ext uri="{BB962C8B-B14F-4D97-AF65-F5344CB8AC3E}">
        <p14:creationId xmlns:p14="http://schemas.microsoft.com/office/powerpoint/2010/main" val="394772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8</a:t>
            </a:fld>
            <a:endParaRPr lang="en-GB" dirty="0"/>
          </a:p>
        </p:txBody>
      </p:sp>
    </p:spTree>
    <p:extLst>
      <p:ext uri="{BB962C8B-B14F-4D97-AF65-F5344CB8AC3E}">
        <p14:creationId xmlns:p14="http://schemas.microsoft.com/office/powerpoint/2010/main" val="2936652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9</a:t>
            </a:fld>
            <a:endParaRPr lang="en-GB" dirty="0"/>
          </a:p>
        </p:txBody>
      </p:sp>
    </p:spTree>
    <p:extLst>
      <p:ext uri="{BB962C8B-B14F-4D97-AF65-F5344CB8AC3E}">
        <p14:creationId xmlns:p14="http://schemas.microsoft.com/office/powerpoint/2010/main" val="3787449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67FE34FA-399B-4245-9230-809B04AFEA15}" type="datetimeFigureOut">
              <a:rPr lang="en-GB" smtClean="0"/>
              <a:t>06/07/2023</a:t>
            </a:fld>
            <a:endParaRPr lang="en-GB" dirty="0"/>
          </a:p>
        </p:txBody>
      </p:sp>
      <p:sp>
        <p:nvSpPr>
          <p:cNvPr id="17" name="Footer Placeholder 16"/>
          <p:cNvSpPr>
            <a:spLocks noGrp="1"/>
          </p:cNvSpPr>
          <p:nvPr>
            <p:ph type="ftr" sz="quarter" idx="11"/>
          </p:nvPr>
        </p:nvSpPr>
        <p:spPr>
          <a:xfrm>
            <a:off x="5410200" y="4205288"/>
            <a:ext cx="1295400" cy="457200"/>
          </a:xfrm>
        </p:spPr>
        <p:txBody>
          <a:bodyPr/>
          <a:lstStyle/>
          <a:p>
            <a:endParaRPr lang="en-GB"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EB858FB-AF29-410C-8B11-1E467A29E255}"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67FE34FA-399B-4245-9230-809B04AFEA15}" type="datetimeFigureOut">
              <a:rPr lang="en-GB" smtClean="0"/>
              <a:t>06/07/2023</a:t>
            </a:fld>
            <a:endParaRPr lang="en-GB" dirty="0"/>
          </a:p>
        </p:txBody>
      </p:sp>
      <p:sp>
        <p:nvSpPr>
          <p:cNvPr id="27" name="Slide Number Placeholder 26"/>
          <p:cNvSpPr>
            <a:spLocks noGrp="1"/>
          </p:cNvSpPr>
          <p:nvPr>
            <p:ph type="sldNum" sz="quarter" idx="11"/>
          </p:nvPr>
        </p:nvSpPr>
        <p:spPr/>
        <p:txBody>
          <a:bodyPr rtlCol="0"/>
          <a:lstStyle/>
          <a:p>
            <a:fld id="{AEB858FB-AF29-410C-8B11-1E467A29E255}" type="slidenum">
              <a:rPr lang="en-GB" smtClean="0"/>
              <a:t>‹#›</a:t>
            </a:fld>
            <a:endParaRPr lang="en-GB" dirty="0"/>
          </a:p>
        </p:txBody>
      </p:sp>
      <p:sp>
        <p:nvSpPr>
          <p:cNvPr id="28" name="Footer Placeholder 27"/>
          <p:cNvSpPr>
            <a:spLocks noGrp="1"/>
          </p:cNvSpPr>
          <p:nvPr>
            <p:ph type="ftr" sz="quarter" idx="12"/>
          </p:nvPr>
        </p:nvSpPr>
        <p:spPr/>
        <p:txBody>
          <a:bodyPr rtlCol="0"/>
          <a:lstStyle/>
          <a:p>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67FE34FA-399B-4245-9230-809B04AFEA15}" type="datetimeFigureOut">
              <a:rPr lang="en-GB" smtClean="0"/>
              <a:t>06/07/2023</a:t>
            </a:fld>
            <a:endParaRPr lang="en-GB" dirty="0"/>
          </a:p>
        </p:txBody>
      </p:sp>
      <p:sp>
        <p:nvSpPr>
          <p:cNvPr id="4" name="Footer Placeholder 3"/>
          <p:cNvSpPr>
            <a:spLocks noGrp="1"/>
          </p:cNvSpPr>
          <p:nvPr>
            <p:ph type="ftr" sz="quarter" idx="11"/>
          </p:nvPr>
        </p:nvSpPr>
        <p:spPr>
          <a:xfrm>
            <a:off x="5257800" y="612648"/>
            <a:ext cx="1325880" cy="457200"/>
          </a:xfrm>
        </p:spPr>
        <p:txBody>
          <a:bodyPr/>
          <a:lstStyle/>
          <a:p>
            <a:endParaRPr lang="en-GB" dirty="0"/>
          </a:p>
        </p:txBody>
      </p:sp>
      <p:sp>
        <p:nvSpPr>
          <p:cNvPr id="5" name="Slide Number Placeholder 4"/>
          <p:cNvSpPr>
            <a:spLocks noGrp="1"/>
          </p:cNvSpPr>
          <p:nvPr>
            <p:ph type="sldNum" sz="quarter" idx="12"/>
          </p:nvPr>
        </p:nvSpPr>
        <p:spPr>
          <a:xfrm>
            <a:off x="8174736" y="2272"/>
            <a:ext cx="762000" cy="365760"/>
          </a:xfrm>
        </p:spPr>
        <p:txBody>
          <a:bodyPr/>
          <a:lstStyle/>
          <a:p>
            <a:fld id="{AEB858FB-AF29-410C-8B11-1E467A29E255}"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7FE34FA-399B-4245-9230-809B04AFEA15}" type="datetimeFigureOut">
              <a:rPr lang="en-GB" smtClean="0"/>
              <a:t>06/07/2023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7FE34FA-399B-4245-9230-809B04AFEA15}" type="datetimeFigureOut">
              <a:rPr lang="en-GB" smtClean="0"/>
              <a:t>06/07/2023</a:t>
            </a:fld>
            <a:endParaRPr lang="en-GB"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EB858FB-AF29-410C-8B11-1E467A29E255}"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ucusupport@bradford.ac.u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67544" y="1484784"/>
            <a:ext cx="8458200" cy="2027088"/>
          </a:xfrm>
        </p:spPr>
        <p:txBody>
          <a:bodyPr>
            <a:normAutofit fontScale="90000"/>
          </a:bodyPr>
          <a:lstStyle/>
          <a:p>
            <a:r>
              <a:rPr lang="en-GB" dirty="0"/>
              <a:t>Universities and Colleges Union University of Bradford</a:t>
            </a:r>
            <a:br>
              <a:rPr lang="en-GB" dirty="0"/>
            </a:br>
            <a:r>
              <a:rPr lang="en-GB" dirty="0"/>
              <a:t>Local Association</a:t>
            </a:r>
          </a:p>
        </p:txBody>
      </p:sp>
      <p:sp>
        <p:nvSpPr>
          <p:cNvPr id="5" name="Subtitle 4"/>
          <p:cNvSpPr>
            <a:spLocks noGrp="1"/>
          </p:cNvSpPr>
          <p:nvPr>
            <p:ph type="subTitle" idx="1"/>
          </p:nvPr>
        </p:nvSpPr>
        <p:spPr>
          <a:xfrm>
            <a:off x="467544" y="4005064"/>
            <a:ext cx="4953000" cy="1752600"/>
          </a:xfrm>
        </p:spPr>
        <p:txBody>
          <a:bodyPr/>
          <a:lstStyle/>
          <a:p>
            <a:r>
              <a:rPr lang="en-GB" dirty="0"/>
              <a:t>Annual General Meeting</a:t>
            </a:r>
          </a:p>
          <a:p>
            <a:r>
              <a:rPr lang="en-GB" dirty="0"/>
              <a:t>29</a:t>
            </a:r>
            <a:r>
              <a:rPr lang="en-GB" baseline="30000" dirty="0"/>
              <a:t>th</a:t>
            </a:r>
            <a:r>
              <a:rPr lang="en-GB" dirty="0"/>
              <a:t> June 2023</a:t>
            </a:r>
          </a:p>
        </p:txBody>
      </p:sp>
      <p:pic>
        <p:nvPicPr>
          <p:cNvPr id="6" name="Picture 5" descr="[image depicting] UCU - University and College Union logo"/>
          <p:cNvPicPr/>
          <p:nvPr/>
        </p:nvPicPr>
        <p:blipFill>
          <a:blip r:embed="rId3">
            <a:extLst>
              <a:ext uri="{28A0092B-C50C-407E-A947-70E740481C1C}">
                <a14:useLocalDpi xmlns:a14="http://schemas.microsoft.com/office/drawing/2010/main" val="0"/>
              </a:ext>
            </a:extLst>
          </a:blip>
          <a:srcRect/>
          <a:stretch>
            <a:fillRect/>
          </a:stretch>
        </p:blipFill>
        <p:spPr bwMode="auto">
          <a:xfrm>
            <a:off x="467544" y="5877272"/>
            <a:ext cx="1485900" cy="590550"/>
          </a:xfrm>
          <a:prstGeom prst="rect">
            <a:avLst/>
          </a:prstGeom>
          <a:noFill/>
          <a:ln>
            <a:noFill/>
          </a:ln>
        </p:spPr>
      </p:pic>
    </p:spTree>
    <p:extLst>
      <p:ext uri="{BB962C8B-B14F-4D97-AF65-F5344CB8AC3E}">
        <p14:creationId xmlns:p14="http://schemas.microsoft.com/office/powerpoint/2010/main" val="4188437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677416"/>
          </a:xfrm>
        </p:spPr>
        <p:txBody>
          <a:bodyPr>
            <a:normAutofit/>
          </a:bodyPr>
          <a:lstStyle/>
          <a:p>
            <a:r>
              <a:rPr lang="en-GB" sz="2800" b="1" dirty="0">
                <a:solidFill>
                  <a:srgbClr val="000000"/>
                </a:solidFill>
                <a:latin typeface="Verdana" panose="020B0604030504040204" pitchFamily="34" charset="0"/>
                <a:cs typeface="Calibri" panose="020F0502020204030204" pitchFamily="34" charset="0"/>
              </a:rPr>
              <a:t>Motion 3: Escalation to Strike Action</a:t>
            </a:r>
            <a:endParaRPr lang="en-GB" sz="2800" b="1" dirty="0"/>
          </a:p>
        </p:txBody>
      </p:sp>
      <p:sp>
        <p:nvSpPr>
          <p:cNvPr id="3" name="Content Placeholder 2"/>
          <p:cNvSpPr>
            <a:spLocks noGrp="1"/>
          </p:cNvSpPr>
          <p:nvPr>
            <p:ph idx="1"/>
          </p:nvPr>
        </p:nvSpPr>
        <p:spPr>
          <a:xfrm>
            <a:off x="323528" y="1340768"/>
            <a:ext cx="8229600" cy="864096"/>
          </a:xfrm>
        </p:spPr>
        <p:txBody>
          <a:bodyPr>
            <a:noAutofit/>
          </a:bodyPr>
          <a:lstStyle/>
          <a:p>
            <a:pPr marL="109728" indent="0">
              <a:buNone/>
            </a:pPr>
            <a:r>
              <a:rPr lang="en-GB" sz="1600" dirty="0">
                <a:latin typeface="+mj-lt"/>
              </a:rPr>
              <a:t>If the branch officers determine that the employer has applied disproportionate deductions to members for taking action short of a strike the branch instructs the branch officers to start the process of escalation to strike action. </a:t>
            </a:r>
          </a:p>
        </p:txBody>
      </p:sp>
    </p:spTree>
    <p:extLst>
      <p:ext uri="{BB962C8B-B14F-4D97-AF65-F5344CB8AC3E}">
        <p14:creationId xmlns:p14="http://schemas.microsoft.com/office/powerpoint/2010/main" val="1540375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677416"/>
          </a:xfrm>
        </p:spPr>
        <p:txBody>
          <a:bodyPr>
            <a:normAutofit/>
          </a:bodyPr>
          <a:lstStyle/>
          <a:p>
            <a:r>
              <a:rPr lang="en-GB" sz="2800" b="1" dirty="0">
                <a:solidFill>
                  <a:srgbClr val="000000"/>
                </a:solidFill>
                <a:latin typeface="Verdana" panose="020B0604030504040204" pitchFamily="34" charset="0"/>
                <a:cs typeface="Calibri" panose="020F0502020204030204" pitchFamily="34" charset="0"/>
              </a:rPr>
              <a:t>Motion 4: Solidarity with Brighton UCU</a:t>
            </a:r>
            <a:endParaRPr lang="en-GB" sz="2800" b="1" dirty="0"/>
          </a:p>
        </p:txBody>
      </p:sp>
      <p:sp>
        <p:nvSpPr>
          <p:cNvPr id="3" name="Content Placeholder 2"/>
          <p:cNvSpPr>
            <a:spLocks noGrp="1"/>
          </p:cNvSpPr>
          <p:nvPr>
            <p:ph idx="1"/>
          </p:nvPr>
        </p:nvSpPr>
        <p:spPr>
          <a:xfrm>
            <a:off x="323528" y="1340768"/>
            <a:ext cx="8229600" cy="864096"/>
          </a:xfrm>
        </p:spPr>
        <p:txBody>
          <a:bodyPr>
            <a:noAutofit/>
          </a:bodyPr>
          <a:lstStyle/>
          <a:p>
            <a:pPr marL="109728" indent="0">
              <a:buNone/>
            </a:pPr>
            <a:r>
              <a:rPr lang="en-GB" sz="1600" dirty="0">
                <a:latin typeface="+mj-lt"/>
              </a:rPr>
              <a:t>This Branch Notes</a:t>
            </a:r>
          </a:p>
          <a:p>
            <a:pPr marL="452628" indent="-342900">
              <a:buAutoNum type="arabicPeriod"/>
            </a:pPr>
            <a:r>
              <a:rPr lang="en-GB" sz="1600" dirty="0">
                <a:latin typeface="+mj-lt"/>
              </a:rPr>
              <a:t>The University of Brighton has proposed plans to sack at least 100 academic staff, saving £7.3 million, with approximately 400 members at risk of redundancy.</a:t>
            </a:r>
          </a:p>
          <a:p>
            <a:pPr marL="452628" indent="-342900">
              <a:buAutoNum type="arabicPeriod"/>
            </a:pPr>
            <a:r>
              <a:rPr lang="en-GB" sz="1600" dirty="0">
                <a:latin typeface="+mj-lt"/>
              </a:rPr>
              <a:t>The most recent financial statements from the University of Brighton boast of the high levels of capital expenditure, with £24m on the balance sheet in 2021-22 and £28m the year before. The huge spend on new buildings is part of a plan apparently intended to allow the University to “grow student numbers”. </a:t>
            </a:r>
          </a:p>
          <a:p>
            <a:pPr marL="452628" indent="-342900">
              <a:buAutoNum type="arabicPeriod"/>
            </a:pPr>
            <a:r>
              <a:rPr lang="en-GB" sz="1600" dirty="0">
                <a:latin typeface="+mj-lt"/>
              </a:rPr>
              <a:t>The student-staff ratio is already one of the very worst in the UK: 97th according to one source. To cut staff and also plan to increase student numbers will negatively impact workload. If anything, staff numbers need to be increased. </a:t>
            </a:r>
          </a:p>
          <a:p>
            <a:pPr marL="452628" indent="-342900">
              <a:buAutoNum type="arabicPeriod"/>
            </a:pPr>
            <a:r>
              <a:rPr lang="en-GB" sz="1600" dirty="0">
                <a:latin typeface="+mj-lt"/>
              </a:rPr>
              <a:t>Cross branch solidarity is needed to stop this pattern of targeted redundancies within the sector.</a:t>
            </a:r>
          </a:p>
          <a:p>
            <a:pPr marL="452628" indent="-342900">
              <a:buAutoNum type="arabicPeriod"/>
            </a:pPr>
            <a:r>
              <a:rPr lang="en-GB" sz="1600" dirty="0">
                <a:latin typeface="+mj-lt"/>
              </a:rPr>
              <a:t>Brighton UCU members are facing 100% deductions for the MAB and further deductions for indefinite action.</a:t>
            </a:r>
          </a:p>
        </p:txBody>
      </p:sp>
    </p:spTree>
    <p:extLst>
      <p:ext uri="{BB962C8B-B14F-4D97-AF65-F5344CB8AC3E}">
        <p14:creationId xmlns:p14="http://schemas.microsoft.com/office/powerpoint/2010/main" val="2421513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677416"/>
          </a:xfrm>
        </p:spPr>
        <p:txBody>
          <a:bodyPr>
            <a:normAutofit/>
          </a:bodyPr>
          <a:lstStyle/>
          <a:p>
            <a:r>
              <a:rPr lang="en-GB" sz="2800" b="1" dirty="0">
                <a:solidFill>
                  <a:srgbClr val="000000"/>
                </a:solidFill>
                <a:latin typeface="Verdana" panose="020B0604030504040204" pitchFamily="34" charset="0"/>
                <a:cs typeface="Calibri" panose="020F0502020204030204" pitchFamily="34" charset="0"/>
              </a:rPr>
              <a:t>Motion 4: Solidarity with Brighton</a:t>
            </a:r>
            <a:endParaRPr lang="en-GB" sz="2800" b="1" dirty="0"/>
          </a:p>
        </p:txBody>
      </p:sp>
      <p:sp>
        <p:nvSpPr>
          <p:cNvPr id="3" name="Content Placeholder 2"/>
          <p:cNvSpPr>
            <a:spLocks noGrp="1"/>
          </p:cNvSpPr>
          <p:nvPr>
            <p:ph idx="1"/>
          </p:nvPr>
        </p:nvSpPr>
        <p:spPr>
          <a:xfrm>
            <a:off x="323528" y="1340768"/>
            <a:ext cx="8229600" cy="864096"/>
          </a:xfrm>
        </p:spPr>
        <p:txBody>
          <a:bodyPr>
            <a:noAutofit/>
          </a:bodyPr>
          <a:lstStyle/>
          <a:p>
            <a:pPr marL="109728" indent="0">
              <a:buNone/>
            </a:pPr>
            <a:r>
              <a:rPr lang="en-GB" sz="1600" dirty="0">
                <a:latin typeface="+mj-lt"/>
              </a:rPr>
              <a:t>This Branch Believes</a:t>
            </a:r>
          </a:p>
          <a:p>
            <a:pPr marL="452628" indent="-342900">
              <a:buAutoNum type="arabicPeriod"/>
            </a:pPr>
            <a:r>
              <a:rPr lang="en-GB" sz="1600" dirty="0">
                <a:latin typeface="+mj-lt"/>
              </a:rPr>
              <a:t>We must fight against a managerial logic that believes you can cut your way to growth in a Higher Education context.  </a:t>
            </a:r>
          </a:p>
          <a:p>
            <a:pPr marL="452628" indent="-342900">
              <a:buAutoNum type="arabicPeriod"/>
            </a:pPr>
            <a:r>
              <a:rPr lang="en-GB" sz="1600" dirty="0">
                <a:latin typeface="+mj-lt"/>
              </a:rPr>
              <a:t>That every effective local campaign against cuts in the sector strengthens the position of all UCU members and will dissuade university employers from taking this approach in the future. </a:t>
            </a:r>
          </a:p>
          <a:p>
            <a:pPr marL="452628" indent="-342900">
              <a:buAutoNum type="arabicPeriod"/>
            </a:pPr>
            <a:r>
              <a:rPr lang="en-GB" sz="1600" dirty="0">
                <a:latin typeface="+mj-lt"/>
              </a:rPr>
              <a:t>That cross-branch solidarity is one of the strongest resources we have in the fight against corporate managers and the erosion of our sector. </a:t>
            </a:r>
          </a:p>
          <a:p>
            <a:pPr marL="109728" indent="0">
              <a:buNone/>
            </a:pPr>
            <a:endParaRPr lang="en-GB" sz="1600" dirty="0">
              <a:latin typeface="+mj-lt"/>
            </a:endParaRPr>
          </a:p>
          <a:p>
            <a:pPr marL="109728" indent="0">
              <a:buNone/>
            </a:pPr>
            <a:r>
              <a:rPr lang="en-GB" sz="1600" dirty="0">
                <a:latin typeface="+mj-lt"/>
              </a:rPr>
              <a:t>This Branch Resolves</a:t>
            </a:r>
          </a:p>
          <a:p>
            <a:pPr marL="452628" indent="-342900">
              <a:buAutoNum type="arabicPeriod"/>
            </a:pPr>
            <a:r>
              <a:rPr lang="en-GB" sz="1600" dirty="0">
                <a:latin typeface="+mj-lt"/>
              </a:rPr>
              <a:t>To make a donation of £500 towards Brighton UCU</a:t>
            </a:r>
          </a:p>
          <a:p>
            <a:pPr marL="452628" indent="-342900">
              <a:buAutoNum type="arabicPeriod"/>
            </a:pPr>
            <a:r>
              <a:rPr lang="en-GB" sz="1600" dirty="0">
                <a:latin typeface="+mj-lt"/>
              </a:rPr>
              <a:t>To publicise Brighton UCU’s campaigns against the redundancies.</a:t>
            </a:r>
          </a:p>
          <a:p>
            <a:pPr marL="452628" indent="-342900">
              <a:buAutoNum type="arabicPeriod"/>
            </a:pPr>
            <a:r>
              <a:rPr lang="en-GB" sz="1600" dirty="0">
                <a:latin typeface="+mj-lt"/>
              </a:rPr>
              <a:t>To support in any cross-branch solidarity actions Brighton calls during their campaign </a:t>
            </a:r>
          </a:p>
        </p:txBody>
      </p:sp>
    </p:spTree>
    <p:extLst>
      <p:ext uri="{BB962C8B-B14F-4D97-AF65-F5344CB8AC3E}">
        <p14:creationId xmlns:p14="http://schemas.microsoft.com/office/powerpoint/2010/main" val="2618567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Any other business</a:t>
            </a:r>
            <a:endParaRPr lang="en-GB" b="1" dirty="0"/>
          </a:p>
        </p:txBody>
      </p:sp>
    </p:spTree>
    <p:extLst>
      <p:ext uri="{BB962C8B-B14F-4D97-AF65-F5344CB8AC3E}">
        <p14:creationId xmlns:p14="http://schemas.microsoft.com/office/powerpoint/2010/main" val="187082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677416"/>
          </a:xfrm>
        </p:spPr>
        <p:txBody>
          <a:bodyPr>
            <a:normAutofit fontScale="90000"/>
          </a:bodyPr>
          <a:lstStyle/>
          <a:p>
            <a:r>
              <a:rPr lang="en-GB" sz="4000" b="1" dirty="0">
                <a:solidFill>
                  <a:srgbClr val="000000"/>
                </a:solidFill>
                <a:effectLst/>
                <a:latin typeface="Verdana" panose="020B0604030504040204" pitchFamily="34" charset="0"/>
                <a:ea typeface="Times New Roman" panose="02020603050405020304" pitchFamily="18" charset="0"/>
                <a:cs typeface="Calibri" panose="020F0502020204030204" pitchFamily="34" charset="0"/>
              </a:rPr>
              <a:t>Agenda</a:t>
            </a:r>
            <a:endParaRPr lang="en-GB" b="1" dirty="0"/>
          </a:p>
        </p:txBody>
      </p:sp>
      <p:sp>
        <p:nvSpPr>
          <p:cNvPr id="3" name="Content Placeholder 2"/>
          <p:cNvSpPr>
            <a:spLocks noGrp="1"/>
          </p:cNvSpPr>
          <p:nvPr>
            <p:ph idx="1"/>
          </p:nvPr>
        </p:nvSpPr>
        <p:spPr>
          <a:xfrm>
            <a:off x="457200" y="1772816"/>
            <a:ext cx="8229600" cy="4752528"/>
          </a:xfrm>
        </p:spPr>
        <p:txBody>
          <a:bodyPr>
            <a:normAutofit fontScale="55000" lnSpcReduction="20000"/>
          </a:bodyPr>
          <a:lstStyle/>
          <a:p>
            <a:pPr marL="342900" lvl="0" indent="-342900">
              <a:lnSpc>
                <a:spcPct val="150000"/>
              </a:lnSpc>
              <a:spcAft>
                <a:spcPts val="12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a:solidFill>
                  <a:srgbClr val="000000"/>
                </a:solidFill>
                <a:latin typeface="Verdana" panose="020B0604030504040204" pitchFamily="34" charset="0"/>
                <a:ea typeface="Verdana" panose="020B0604030504040204" pitchFamily="34" charset="0"/>
                <a:cs typeface="Calibri" panose="020F0502020204030204" pitchFamily="34" charset="0"/>
              </a:rPr>
              <a:t>Apologises </a:t>
            </a:r>
          </a:p>
          <a:p>
            <a:pPr marL="342900" lvl="0" indent="-342900">
              <a:lnSpc>
                <a:spcPct val="150000"/>
              </a:lnSpc>
              <a:spcAft>
                <a:spcPts val="12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a:solidFill>
                  <a:srgbClr val="000000"/>
                </a:solidFill>
                <a:latin typeface="Verdana" panose="020B0604030504040204" pitchFamily="34" charset="0"/>
                <a:ea typeface="Verdana" panose="020B0604030504040204" pitchFamily="34" charset="0"/>
                <a:cs typeface="Calibri" panose="020F0502020204030204" pitchFamily="34" charset="0"/>
              </a:rPr>
              <a:t>Elections for 2022-23</a:t>
            </a:r>
          </a:p>
          <a:p>
            <a:pPr marL="342900" lvl="0" indent="-342900">
              <a:lnSpc>
                <a:spcPct val="150000"/>
              </a:lnSpc>
              <a:spcAft>
                <a:spcPts val="6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a:solidFill>
                  <a:srgbClr val="000000"/>
                </a:solidFill>
                <a:latin typeface="Verdana" panose="020B0604030504040204" pitchFamily="34" charset="0"/>
                <a:ea typeface="Verdana" panose="020B0604030504040204" pitchFamily="34" charset="0"/>
                <a:cs typeface="Calibri" panose="020F0502020204030204" pitchFamily="34" charset="0"/>
              </a:rPr>
              <a:t>President’s report</a:t>
            </a:r>
          </a:p>
          <a:p>
            <a:pPr marL="1035558" lvl="1" indent="-742950">
              <a:lnSpc>
                <a:spcPct val="150000"/>
              </a:lnSpc>
              <a:spcAft>
                <a:spcPts val="600"/>
              </a:spcAft>
              <a:buFont typeface="+mj-lt"/>
              <a:buAutoNum type="alphaLcParen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600" dirty="0">
                <a:solidFill>
                  <a:srgbClr val="000000"/>
                </a:solidFill>
                <a:latin typeface="Verdana" panose="020B0604030504040204" pitchFamily="34" charset="0"/>
                <a:ea typeface="Verdana" panose="020B0604030504040204" pitchFamily="34" charset="0"/>
                <a:cs typeface="Calibri" panose="020F0502020204030204" pitchFamily="34" charset="0"/>
              </a:rPr>
              <a:t>National disputes</a:t>
            </a:r>
          </a:p>
          <a:p>
            <a:pPr marL="1035558" lvl="1" indent="-742950">
              <a:lnSpc>
                <a:spcPct val="150000"/>
              </a:lnSpc>
              <a:spcAft>
                <a:spcPts val="600"/>
              </a:spcAft>
              <a:buFont typeface="+mj-lt"/>
              <a:buAutoNum type="alphaLcParen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600" dirty="0">
                <a:solidFill>
                  <a:srgbClr val="000000"/>
                </a:solidFill>
                <a:latin typeface="Verdana" panose="020B0604030504040204" pitchFamily="34" charset="0"/>
                <a:ea typeface="Verdana" panose="020B0604030504040204" pitchFamily="34" charset="0"/>
                <a:cs typeface="Calibri" panose="020F0502020204030204" pitchFamily="34" charset="0"/>
              </a:rPr>
              <a:t>Local matters </a:t>
            </a:r>
            <a:endParaRPr lang="en-GB" sz="38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12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a:solidFill>
                  <a:srgbClr val="000000"/>
                </a:solidFill>
                <a:latin typeface="Verdana" panose="020B0604030504040204" pitchFamily="34" charset="0"/>
                <a:ea typeface="Verdana" panose="020B0604030504040204" pitchFamily="34" charset="0"/>
                <a:cs typeface="Calibri" panose="020F0502020204030204" pitchFamily="34" charset="0"/>
              </a:rPr>
              <a:t>Treasurer’s report</a:t>
            </a:r>
          </a:p>
          <a:p>
            <a:pPr marL="342900" lvl="0" indent="-342900">
              <a:lnSpc>
                <a:spcPct val="150000"/>
              </a:lnSpc>
              <a:spcAft>
                <a:spcPts val="12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a:solidFill>
                  <a:srgbClr val="000000"/>
                </a:solidFill>
                <a:latin typeface="Verdana" panose="020B0604030504040204" pitchFamily="34" charset="0"/>
                <a:ea typeface="Verdana" panose="020B0604030504040204" pitchFamily="34" charset="0"/>
                <a:cs typeface="Calibri" panose="020F0502020204030204" pitchFamily="34" charset="0"/>
              </a:rPr>
              <a:t>Motions for Debate</a:t>
            </a:r>
            <a:endParaRPr lang="en-GB" sz="38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12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3800" dirty="0" err="1">
                <a:latin typeface="Verdana" panose="020B0604030504040204" pitchFamily="34" charset="0"/>
                <a:ea typeface="Verdana" panose="020B0604030504040204" pitchFamily="34" charset="0"/>
                <a:cs typeface="Times New Roman" panose="02020603050405020304" pitchFamily="18" charset="0"/>
              </a:rPr>
              <a:t>AoB</a:t>
            </a:r>
            <a:endParaRPr lang="en-GB" sz="3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341206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Elections for 2022-23</a:t>
            </a:r>
            <a:endParaRPr lang="en-GB" b="1" dirty="0"/>
          </a:p>
        </p:txBody>
      </p:sp>
      <p:graphicFrame>
        <p:nvGraphicFramePr>
          <p:cNvPr id="7" name="Table 7">
            <a:extLst>
              <a:ext uri="{FF2B5EF4-FFF2-40B4-BE49-F238E27FC236}">
                <a16:creationId xmlns:a16="http://schemas.microsoft.com/office/drawing/2014/main" id="{F3203A3F-2979-443E-366B-B50B648D4127}"/>
              </a:ext>
            </a:extLst>
          </p:cNvPr>
          <p:cNvGraphicFramePr>
            <a:graphicFrameLocks noGrp="1"/>
          </p:cNvGraphicFramePr>
          <p:nvPr>
            <p:extLst>
              <p:ext uri="{D42A27DB-BD31-4B8C-83A1-F6EECF244321}">
                <p14:modId xmlns:p14="http://schemas.microsoft.com/office/powerpoint/2010/main" val="2027624920"/>
              </p:ext>
            </p:extLst>
          </p:nvPr>
        </p:nvGraphicFramePr>
        <p:xfrm>
          <a:off x="1475656" y="1700808"/>
          <a:ext cx="6552728" cy="3708400"/>
        </p:xfrm>
        <a:graphic>
          <a:graphicData uri="http://schemas.openxmlformats.org/drawingml/2006/table">
            <a:tbl>
              <a:tblPr firstRow="1" bandRow="1">
                <a:tableStyleId>{5C22544A-7EE6-4342-B048-85BDC9FD1C3A}</a:tableStyleId>
              </a:tblPr>
              <a:tblGrid>
                <a:gridCol w="3233007">
                  <a:extLst>
                    <a:ext uri="{9D8B030D-6E8A-4147-A177-3AD203B41FA5}">
                      <a16:colId xmlns:a16="http://schemas.microsoft.com/office/drawing/2014/main" val="1774893988"/>
                    </a:ext>
                  </a:extLst>
                </a:gridCol>
                <a:gridCol w="3319721">
                  <a:extLst>
                    <a:ext uri="{9D8B030D-6E8A-4147-A177-3AD203B41FA5}">
                      <a16:colId xmlns:a16="http://schemas.microsoft.com/office/drawing/2014/main" val="3433580190"/>
                    </a:ext>
                  </a:extLst>
                </a:gridCol>
              </a:tblGrid>
              <a:tr h="370840">
                <a:tc>
                  <a:txBody>
                    <a:bodyPr/>
                    <a:lstStyle/>
                    <a:p>
                      <a:r>
                        <a:rPr lang="en-US" dirty="0">
                          <a:latin typeface="+mj-lt"/>
                        </a:rPr>
                        <a:t>Officer Position</a:t>
                      </a:r>
                    </a:p>
                  </a:txBody>
                  <a:tcPr/>
                </a:tc>
                <a:tc>
                  <a:txBody>
                    <a:bodyPr/>
                    <a:lstStyle/>
                    <a:p>
                      <a:endParaRPr lang="en-US" dirty="0">
                        <a:latin typeface="+mj-lt"/>
                      </a:endParaRPr>
                    </a:p>
                  </a:txBody>
                  <a:tcPr/>
                </a:tc>
                <a:extLst>
                  <a:ext uri="{0D108BD9-81ED-4DB2-BD59-A6C34878D82A}">
                    <a16:rowId xmlns:a16="http://schemas.microsoft.com/office/drawing/2014/main" val="1536983119"/>
                  </a:ext>
                </a:extLst>
              </a:tr>
              <a:tr h="370840">
                <a:tc>
                  <a:txBody>
                    <a:bodyPr/>
                    <a:lstStyle/>
                    <a:p>
                      <a:r>
                        <a:rPr lang="en-US" dirty="0">
                          <a:latin typeface="+mj-lt"/>
                        </a:rPr>
                        <a:t>President </a:t>
                      </a:r>
                    </a:p>
                  </a:txBody>
                  <a:tcPr/>
                </a:tc>
                <a:tc>
                  <a:txBody>
                    <a:bodyPr/>
                    <a:lstStyle/>
                    <a:p>
                      <a:r>
                        <a:rPr lang="en-US" dirty="0">
                          <a:latin typeface="+mj-lt"/>
                        </a:rPr>
                        <a:t>Dawn Clarke</a:t>
                      </a:r>
                    </a:p>
                  </a:txBody>
                  <a:tcPr/>
                </a:tc>
                <a:extLst>
                  <a:ext uri="{0D108BD9-81ED-4DB2-BD59-A6C34878D82A}">
                    <a16:rowId xmlns:a16="http://schemas.microsoft.com/office/drawing/2014/main" val="3997214649"/>
                  </a:ext>
                </a:extLst>
              </a:tr>
              <a:tr h="370840">
                <a:tc>
                  <a:txBody>
                    <a:bodyPr/>
                    <a:lstStyle/>
                    <a:p>
                      <a:r>
                        <a:rPr lang="en-US" dirty="0">
                          <a:latin typeface="+mj-lt"/>
                        </a:rPr>
                        <a:t>Vice-President</a:t>
                      </a:r>
                    </a:p>
                  </a:txBody>
                  <a:tcPr/>
                </a:tc>
                <a:tc>
                  <a:txBody>
                    <a:bodyPr/>
                    <a:lstStyle/>
                    <a:p>
                      <a:endParaRPr lang="en-US" dirty="0">
                        <a:latin typeface="+mj-lt"/>
                      </a:endParaRPr>
                    </a:p>
                  </a:txBody>
                  <a:tcPr/>
                </a:tc>
                <a:extLst>
                  <a:ext uri="{0D108BD9-81ED-4DB2-BD59-A6C34878D82A}">
                    <a16:rowId xmlns:a16="http://schemas.microsoft.com/office/drawing/2014/main" val="3337436641"/>
                  </a:ext>
                </a:extLst>
              </a:tr>
              <a:tr h="370840">
                <a:tc>
                  <a:txBody>
                    <a:bodyPr/>
                    <a:lstStyle/>
                    <a:p>
                      <a:r>
                        <a:rPr lang="en-US" dirty="0">
                          <a:latin typeface="+mj-lt"/>
                        </a:rPr>
                        <a:t>Health and safety officer</a:t>
                      </a:r>
                    </a:p>
                  </a:txBody>
                  <a:tcPr/>
                </a:tc>
                <a:tc>
                  <a:txBody>
                    <a:bodyPr/>
                    <a:lstStyle/>
                    <a:p>
                      <a:r>
                        <a:rPr lang="en-US" dirty="0">
                          <a:latin typeface="+mj-lt"/>
                        </a:rPr>
                        <a:t>Barbara McNamara </a:t>
                      </a:r>
                    </a:p>
                  </a:txBody>
                  <a:tcPr/>
                </a:tc>
                <a:extLst>
                  <a:ext uri="{0D108BD9-81ED-4DB2-BD59-A6C34878D82A}">
                    <a16:rowId xmlns:a16="http://schemas.microsoft.com/office/drawing/2014/main" val="837408345"/>
                  </a:ext>
                </a:extLst>
              </a:tr>
              <a:tr h="370840">
                <a:tc>
                  <a:txBody>
                    <a:bodyPr/>
                    <a:lstStyle/>
                    <a:p>
                      <a:r>
                        <a:rPr lang="en-US" dirty="0">
                          <a:latin typeface="+mj-lt"/>
                        </a:rPr>
                        <a:t>Communications officer</a:t>
                      </a:r>
                    </a:p>
                  </a:txBody>
                  <a:tcPr/>
                </a:tc>
                <a:tc>
                  <a:txBody>
                    <a:bodyPr/>
                    <a:lstStyle/>
                    <a:p>
                      <a:r>
                        <a:rPr lang="en-US" dirty="0">
                          <a:latin typeface="+mj-lt"/>
                        </a:rPr>
                        <a:t>Stephen Hickey</a:t>
                      </a:r>
                    </a:p>
                  </a:txBody>
                  <a:tcPr/>
                </a:tc>
                <a:extLst>
                  <a:ext uri="{0D108BD9-81ED-4DB2-BD59-A6C34878D82A}">
                    <a16:rowId xmlns:a16="http://schemas.microsoft.com/office/drawing/2014/main" val="3291487540"/>
                  </a:ext>
                </a:extLst>
              </a:tr>
              <a:tr h="370840">
                <a:tc>
                  <a:txBody>
                    <a:bodyPr/>
                    <a:lstStyle/>
                    <a:p>
                      <a:r>
                        <a:rPr lang="en-US" dirty="0">
                          <a:latin typeface="+mj-lt"/>
                        </a:rPr>
                        <a:t>Casework coordinator </a:t>
                      </a:r>
                    </a:p>
                  </a:txBody>
                  <a:tcPr/>
                </a:tc>
                <a:tc>
                  <a:txBody>
                    <a:bodyPr/>
                    <a:lstStyle/>
                    <a:p>
                      <a:r>
                        <a:rPr lang="en-US" dirty="0">
                          <a:latin typeface="+mj-lt"/>
                        </a:rPr>
                        <a:t>Sarah George</a:t>
                      </a:r>
                    </a:p>
                  </a:txBody>
                  <a:tcPr/>
                </a:tc>
                <a:extLst>
                  <a:ext uri="{0D108BD9-81ED-4DB2-BD59-A6C34878D82A}">
                    <a16:rowId xmlns:a16="http://schemas.microsoft.com/office/drawing/2014/main" val="831264493"/>
                  </a:ext>
                </a:extLst>
              </a:tr>
              <a:tr h="370840">
                <a:tc>
                  <a:txBody>
                    <a:bodyPr/>
                    <a:lstStyle/>
                    <a:p>
                      <a:r>
                        <a:rPr lang="en-US" dirty="0">
                          <a:latin typeface="+mj-lt"/>
                        </a:rPr>
                        <a:t>Treasurer </a:t>
                      </a:r>
                    </a:p>
                  </a:txBody>
                  <a:tcPr/>
                </a:tc>
                <a:tc>
                  <a:txBody>
                    <a:bodyPr/>
                    <a:lstStyle/>
                    <a:p>
                      <a:r>
                        <a:rPr lang="en-US" dirty="0">
                          <a:latin typeface="+mj-lt"/>
                        </a:rPr>
                        <a:t>David Smith (co-opted)</a:t>
                      </a:r>
                    </a:p>
                  </a:txBody>
                  <a:tcPr/>
                </a:tc>
                <a:extLst>
                  <a:ext uri="{0D108BD9-81ED-4DB2-BD59-A6C34878D82A}">
                    <a16:rowId xmlns:a16="http://schemas.microsoft.com/office/drawing/2014/main" val="338409426"/>
                  </a:ext>
                </a:extLst>
              </a:tr>
              <a:tr h="370840">
                <a:tc>
                  <a:txBody>
                    <a:bodyPr/>
                    <a:lstStyle/>
                    <a:p>
                      <a:r>
                        <a:rPr lang="en-US" dirty="0">
                          <a:latin typeface="+mj-lt"/>
                        </a:rPr>
                        <a:t>Secretary </a:t>
                      </a:r>
                    </a:p>
                  </a:txBody>
                  <a:tcPr/>
                </a:tc>
                <a:tc>
                  <a:txBody>
                    <a:bodyPr/>
                    <a:lstStyle/>
                    <a:p>
                      <a:r>
                        <a:rPr lang="en-US" dirty="0">
                          <a:latin typeface="+mj-lt"/>
                        </a:rPr>
                        <a:t>&lt; </a:t>
                      </a:r>
                      <a:r>
                        <a:rPr lang="en-US" dirty="0" err="1">
                          <a:latin typeface="+mj-lt"/>
                        </a:rPr>
                        <a:t>Organiser</a:t>
                      </a:r>
                      <a:r>
                        <a:rPr lang="en-US" dirty="0">
                          <a:latin typeface="+mj-lt"/>
                        </a:rPr>
                        <a:t>&gt; </a:t>
                      </a:r>
                    </a:p>
                  </a:txBody>
                  <a:tcPr/>
                </a:tc>
                <a:extLst>
                  <a:ext uri="{0D108BD9-81ED-4DB2-BD59-A6C34878D82A}">
                    <a16:rowId xmlns:a16="http://schemas.microsoft.com/office/drawing/2014/main" val="4111614495"/>
                  </a:ext>
                </a:extLst>
              </a:tr>
              <a:tr h="370840">
                <a:tc>
                  <a:txBody>
                    <a:bodyPr/>
                    <a:lstStyle/>
                    <a:p>
                      <a:r>
                        <a:rPr lang="en-US" dirty="0">
                          <a:latin typeface="+mj-lt"/>
                        </a:rPr>
                        <a:t>Membership secretary</a:t>
                      </a:r>
                    </a:p>
                  </a:txBody>
                  <a:tcPr/>
                </a:tc>
                <a:tc>
                  <a:txBody>
                    <a:bodyPr/>
                    <a:lstStyle/>
                    <a:p>
                      <a:r>
                        <a:rPr lang="en-US" dirty="0">
                          <a:latin typeface="+mj-lt"/>
                        </a:rPr>
                        <a:t>Zak Hughes</a:t>
                      </a:r>
                    </a:p>
                  </a:txBody>
                  <a:tcPr/>
                </a:tc>
                <a:extLst>
                  <a:ext uri="{0D108BD9-81ED-4DB2-BD59-A6C34878D82A}">
                    <a16:rowId xmlns:a16="http://schemas.microsoft.com/office/drawing/2014/main" val="3817740237"/>
                  </a:ext>
                </a:extLst>
              </a:tr>
              <a:tr h="370840">
                <a:tc>
                  <a:txBody>
                    <a:bodyPr/>
                    <a:lstStyle/>
                    <a:p>
                      <a:r>
                        <a:rPr lang="en-US" dirty="0">
                          <a:latin typeface="+mj-lt"/>
                        </a:rPr>
                        <a:t>Equality </a:t>
                      </a:r>
                    </a:p>
                  </a:txBody>
                  <a:tcPr/>
                </a:tc>
                <a:tc>
                  <a:txBody>
                    <a:bodyPr/>
                    <a:lstStyle/>
                    <a:p>
                      <a:endParaRPr lang="en-US" dirty="0">
                        <a:latin typeface="+mj-lt"/>
                      </a:endParaRPr>
                    </a:p>
                  </a:txBody>
                  <a:tcPr/>
                </a:tc>
                <a:extLst>
                  <a:ext uri="{0D108BD9-81ED-4DB2-BD59-A6C34878D82A}">
                    <a16:rowId xmlns:a16="http://schemas.microsoft.com/office/drawing/2014/main" val="2726384292"/>
                  </a:ext>
                </a:extLst>
              </a:tr>
            </a:tbl>
          </a:graphicData>
        </a:graphic>
      </p:graphicFrame>
    </p:spTree>
    <p:extLst>
      <p:ext uri="{BB962C8B-B14F-4D97-AF65-F5344CB8AC3E}">
        <p14:creationId xmlns:p14="http://schemas.microsoft.com/office/powerpoint/2010/main" val="3710852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Elections for 2022-23</a:t>
            </a:r>
            <a:endParaRPr lang="en-GB" b="1" dirty="0"/>
          </a:p>
        </p:txBody>
      </p:sp>
      <p:graphicFrame>
        <p:nvGraphicFramePr>
          <p:cNvPr id="7" name="Table 7">
            <a:extLst>
              <a:ext uri="{FF2B5EF4-FFF2-40B4-BE49-F238E27FC236}">
                <a16:creationId xmlns:a16="http://schemas.microsoft.com/office/drawing/2014/main" id="{F3203A3F-2979-443E-366B-B50B648D4127}"/>
              </a:ext>
            </a:extLst>
          </p:cNvPr>
          <p:cNvGraphicFramePr>
            <a:graphicFrameLocks noGrp="1"/>
          </p:cNvGraphicFramePr>
          <p:nvPr>
            <p:extLst>
              <p:ext uri="{D42A27DB-BD31-4B8C-83A1-F6EECF244321}">
                <p14:modId xmlns:p14="http://schemas.microsoft.com/office/powerpoint/2010/main" val="3129017242"/>
              </p:ext>
            </p:extLst>
          </p:nvPr>
        </p:nvGraphicFramePr>
        <p:xfrm>
          <a:off x="1475656" y="1700808"/>
          <a:ext cx="6552728" cy="4079240"/>
        </p:xfrm>
        <a:graphic>
          <a:graphicData uri="http://schemas.openxmlformats.org/drawingml/2006/table">
            <a:tbl>
              <a:tblPr firstRow="1" bandRow="1">
                <a:tableStyleId>{5C22544A-7EE6-4342-B048-85BDC9FD1C3A}</a:tableStyleId>
              </a:tblPr>
              <a:tblGrid>
                <a:gridCol w="3233007">
                  <a:extLst>
                    <a:ext uri="{9D8B030D-6E8A-4147-A177-3AD203B41FA5}">
                      <a16:colId xmlns:a16="http://schemas.microsoft.com/office/drawing/2014/main" val="1774893988"/>
                    </a:ext>
                  </a:extLst>
                </a:gridCol>
                <a:gridCol w="3319721">
                  <a:extLst>
                    <a:ext uri="{9D8B030D-6E8A-4147-A177-3AD203B41FA5}">
                      <a16:colId xmlns:a16="http://schemas.microsoft.com/office/drawing/2014/main" val="3433580190"/>
                    </a:ext>
                  </a:extLst>
                </a:gridCol>
              </a:tblGrid>
              <a:tr h="370840">
                <a:tc>
                  <a:txBody>
                    <a:bodyPr/>
                    <a:lstStyle/>
                    <a:p>
                      <a:r>
                        <a:rPr lang="en-US" dirty="0">
                          <a:latin typeface="+mj-lt"/>
                        </a:rPr>
                        <a:t>Position</a:t>
                      </a:r>
                    </a:p>
                  </a:txBody>
                  <a:tcPr/>
                </a:tc>
                <a:tc>
                  <a:txBody>
                    <a:bodyPr/>
                    <a:lstStyle/>
                    <a:p>
                      <a:endParaRPr lang="en-US" dirty="0">
                        <a:latin typeface="+mj-lt"/>
                      </a:endParaRPr>
                    </a:p>
                  </a:txBody>
                  <a:tcPr/>
                </a:tc>
                <a:extLst>
                  <a:ext uri="{0D108BD9-81ED-4DB2-BD59-A6C34878D82A}">
                    <a16:rowId xmlns:a16="http://schemas.microsoft.com/office/drawing/2014/main" val="1536983119"/>
                  </a:ext>
                </a:extLst>
              </a:tr>
              <a:tr h="370840">
                <a:tc rowSpan="3">
                  <a:txBody>
                    <a:bodyPr/>
                    <a:lstStyle/>
                    <a:p>
                      <a:r>
                        <a:rPr lang="en-US" dirty="0">
                          <a:latin typeface="+mj-lt"/>
                        </a:rPr>
                        <a:t>Ordinary committee member (10) </a:t>
                      </a:r>
                    </a:p>
                  </a:txBody>
                  <a:tcPr/>
                </a:tc>
                <a:tc>
                  <a:txBody>
                    <a:bodyPr/>
                    <a:lstStyle/>
                    <a:p>
                      <a:r>
                        <a:rPr lang="en-US" dirty="0">
                          <a:latin typeface="+mj-lt"/>
                        </a:rPr>
                        <a:t>Gabor </a:t>
                      </a:r>
                      <a:r>
                        <a:rPr lang="en-US" dirty="0" err="1">
                          <a:latin typeface="+mj-lt"/>
                        </a:rPr>
                        <a:t>Batonyi</a:t>
                      </a:r>
                      <a:endParaRPr lang="en-US" dirty="0">
                        <a:latin typeface="+mj-lt"/>
                      </a:endParaRPr>
                    </a:p>
                  </a:txBody>
                  <a:tcPr/>
                </a:tc>
                <a:extLst>
                  <a:ext uri="{0D108BD9-81ED-4DB2-BD59-A6C34878D82A}">
                    <a16:rowId xmlns:a16="http://schemas.microsoft.com/office/drawing/2014/main" val="3997214649"/>
                  </a:ext>
                </a:extLst>
              </a:tr>
              <a:tr h="370840">
                <a:tc vMerge="1">
                  <a:txBody>
                    <a:bodyPr/>
                    <a:lstStyle/>
                    <a:p>
                      <a:endParaRPr lang="en-US" dirty="0">
                        <a:latin typeface="+mj-lt"/>
                      </a:endParaRPr>
                    </a:p>
                  </a:txBody>
                  <a:tcPr/>
                </a:tc>
                <a:tc>
                  <a:txBody>
                    <a:bodyPr/>
                    <a:lstStyle/>
                    <a:p>
                      <a:r>
                        <a:rPr lang="en-US" dirty="0">
                          <a:latin typeface="+mj-lt"/>
                        </a:rPr>
                        <a:t>Ivan Reid</a:t>
                      </a:r>
                    </a:p>
                  </a:txBody>
                  <a:tcPr/>
                </a:tc>
                <a:extLst>
                  <a:ext uri="{0D108BD9-81ED-4DB2-BD59-A6C34878D82A}">
                    <a16:rowId xmlns:a16="http://schemas.microsoft.com/office/drawing/2014/main" val="3337436641"/>
                  </a:ext>
                </a:extLst>
              </a:tr>
              <a:tr h="370840">
                <a:tc vMerge="1">
                  <a:txBody>
                    <a:bodyPr/>
                    <a:lstStyle/>
                    <a:p>
                      <a:endParaRPr lang="en-US" dirty="0">
                        <a:latin typeface="+mj-lt"/>
                      </a:endParaRPr>
                    </a:p>
                  </a:txBody>
                  <a:tcPr/>
                </a:tc>
                <a:tc>
                  <a:txBody>
                    <a:bodyPr/>
                    <a:lstStyle/>
                    <a:p>
                      <a:r>
                        <a:rPr lang="en-US" dirty="0">
                          <a:latin typeface="+mj-lt"/>
                        </a:rPr>
                        <a:t>Stephen </a:t>
                      </a:r>
                      <a:r>
                        <a:rPr lang="en-US">
                          <a:latin typeface="+mj-lt"/>
                        </a:rPr>
                        <a:t>Rimmer</a:t>
                      </a:r>
                      <a:endParaRPr lang="en-US" dirty="0">
                        <a:latin typeface="+mj-lt"/>
                      </a:endParaRPr>
                    </a:p>
                  </a:txBody>
                  <a:tcPr/>
                </a:tc>
                <a:extLst>
                  <a:ext uri="{0D108BD9-81ED-4DB2-BD59-A6C34878D82A}">
                    <a16:rowId xmlns:a16="http://schemas.microsoft.com/office/drawing/2014/main" val="837408345"/>
                  </a:ext>
                </a:extLst>
              </a:tr>
              <a:tr h="370840">
                <a:tc>
                  <a:txBody>
                    <a:bodyPr/>
                    <a:lstStyle/>
                    <a:p>
                      <a:endParaRPr lang="en-US" dirty="0">
                        <a:latin typeface="+mj-lt"/>
                      </a:endParaRPr>
                    </a:p>
                  </a:txBody>
                  <a:tcPr/>
                </a:tc>
                <a:tc>
                  <a:txBody>
                    <a:bodyPr/>
                    <a:lstStyle/>
                    <a:p>
                      <a:endParaRPr lang="en-US" dirty="0">
                        <a:latin typeface="+mj-lt"/>
                      </a:endParaRPr>
                    </a:p>
                  </a:txBody>
                  <a:tcPr/>
                </a:tc>
                <a:extLst>
                  <a:ext uri="{0D108BD9-81ED-4DB2-BD59-A6C34878D82A}">
                    <a16:rowId xmlns:a16="http://schemas.microsoft.com/office/drawing/2014/main" val="3291487540"/>
                  </a:ext>
                </a:extLst>
              </a:tr>
              <a:tr h="370840">
                <a:tc>
                  <a:txBody>
                    <a:bodyPr/>
                    <a:lstStyle/>
                    <a:p>
                      <a:r>
                        <a:rPr lang="en-US" dirty="0">
                          <a:latin typeface="+mj-lt"/>
                        </a:rPr>
                        <a:t>Congress delegate</a:t>
                      </a:r>
                    </a:p>
                  </a:txBody>
                  <a:tcPr/>
                </a:tc>
                <a:tc>
                  <a:txBody>
                    <a:bodyPr/>
                    <a:lstStyle/>
                    <a:p>
                      <a:r>
                        <a:rPr lang="en-US" dirty="0">
                          <a:latin typeface="+mj-lt"/>
                        </a:rPr>
                        <a:t>Zak Hughes</a:t>
                      </a:r>
                    </a:p>
                  </a:txBody>
                  <a:tcPr/>
                </a:tc>
                <a:extLst>
                  <a:ext uri="{0D108BD9-81ED-4DB2-BD59-A6C34878D82A}">
                    <a16:rowId xmlns:a16="http://schemas.microsoft.com/office/drawing/2014/main" val="831264493"/>
                  </a:ext>
                </a:extLst>
              </a:tr>
              <a:tr h="370840">
                <a:tc rowSpan="2">
                  <a:txBody>
                    <a:bodyPr/>
                    <a:lstStyle/>
                    <a:p>
                      <a:r>
                        <a:rPr lang="en-US" dirty="0">
                          <a:latin typeface="+mj-lt"/>
                        </a:rPr>
                        <a:t>Regional delegates (2)</a:t>
                      </a:r>
                    </a:p>
                  </a:txBody>
                  <a:tcPr/>
                </a:tc>
                <a:tc>
                  <a:txBody>
                    <a:bodyPr/>
                    <a:lstStyle/>
                    <a:p>
                      <a:r>
                        <a:rPr lang="en-US" dirty="0">
                          <a:latin typeface="+mj-lt"/>
                        </a:rPr>
                        <a:t>Zak Hughes</a:t>
                      </a:r>
                    </a:p>
                  </a:txBody>
                  <a:tcPr/>
                </a:tc>
                <a:extLst>
                  <a:ext uri="{0D108BD9-81ED-4DB2-BD59-A6C34878D82A}">
                    <a16:rowId xmlns:a16="http://schemas.microsoft.com/office/drawing/2014/main" val="338409426"/>
                  </a:ext>
                </a:extLst>
              </a:tr>
              <a:tr h="370840">
                <a:tc vMerge="1">
                  <a:txBody>
                    <a:bodyPr/>
                    <a:lstStyle/>
                    <a:p>
                      <a:endParaRPr lang="en-US" dirty="0">
                        <a:latin typeface="+mj-lt"/>
                      </a:endParaRPr>
                    </a:p>
                  </a:txBody>
                  <a:tcPr/>
                </a:tc>
                <a:tc>
                  <a:txBody>
                    <a:bodyPr/>
                    <a:lstStyle/>
                    <a:p>
                      <a:endParaRPr lang="en-US" dirty="0">
                        <a:latin typeface="+mj-lt"/>
                      </a:endParaRPr>
                    </a:p>
                  </a:txBody>
                  <a:tcPr/>
                </a:tc>
                <a:extLst>
                  <a:ext uri="{0D108BD9-81ED-4DB2-BD59-A6C34878D82A}">
                    <a16:rowId xmlns:a16="http://schemas.microsoft.com/office/drawing/2014/main" val="740421767"/>
                  </a:ext>
                </a:extLst>
              </a:tr>
              <a:tr h="370840">
                <a:tc rowSpan="3">
                  <a:txBody>
                    <a:bodyPr/>
                    <a:lstStyle/>
                    <a:p>
                      <a:r>
                        <a:rPr lang="en-US" dirty="0">
                          <a:latin typeface="+mj-lt"/>
                        </a:rPr>
                        <a:t>B&amp;S TUC reps (3)</a:t>
                      </a:r>
                    </a:p>
                  </a:txBody>
                  <a:tcPr/>
                </a:tc>
                <a:tc>
                  <a:txBody>
                    <a:bodyPr/>
                    <a:lstStyle/>
                    <a:p>
                      <a:r>
                        <a:rPr lang="en-US" dirty="0">
                          <a:latin typeface="+mj-lt"/>
                        </a:rPr>
                        <a:t>Zak Hughes</a:t>
                      </a:r>
                    </a:p>
                  </a:txBody>
                  <a:tcPr/>
                </a:tc>
                <a:extLst>
                  <a:ext uri="{0D108BD9-81ED-4DB2-BD59-A6C34878D82A}">
                    <a16:rowId xmlns:a16="http://schemas.microsoft.com/office/drawing/2014/main" val="4111614495"/>
                  </a:ext>
                </a:extLst>
              </a:tr>
              <a:tr h="370840">
                <a:tc vMerge="1">
                  <a:txBody>
                    <a:bodyPr/>
                    <a:lstStyle/>
                    <a:p>
                      <a:endParaRPr lang="en-US" dirty="0">
                        <a:latin typeface="+mj-lt"/>
                      </a:endParaRPr>
                    </a:p>
                  </a:txBody>
                  <a:tcPr/>
                </a:tc>
                <a:tc>
                  <a:txBody>
                    <a:bodyPr/>
                    <a:lstStyle/>
                    <a:p>
                      <a:endParaRPr lang="en-US" dirty="0">
                        <a:latin typeface="+mj-lt"/>
                      </a:endParaRPr>
                    </a:p>
                  </a:txBody>
                  <a:tcPr/>
                </a:tc>
                <a:extLst>
                  <a:ext uri="{0D108BD9-81ED-4DB2-BD59-A6C34878D82A}">
                    <a16:rowId xmlns:a16="http://schemas.microsoft.com/office/drawing/2014/main" val="3817740237"/>
                  </a:ext>
                </a:extLst>
              </a:tr>
              <a:tr h="370840">
                <a:tc vMerge="1">
                  <a:txBody>
                    <a:bodyPr/>
                    <a:lstStyle/>
                    <a:p>
                      <a:endParaRPr lang="en-US" dirty="0">
                        <a:latin typeface="+mj-lt"/>
                      </a:endParaRPr>
                    </a:p>
                  </a:txBody>
                  <a:tcPr/>
                </a:tc>
                <a:tc>
                  <a:txBody>
                    <a:bodyPr/>
                    <a:lstStyle/>
                    <a:p>
                      <a:endParaRPr lang="en-US" dirty="0">
                        <a:latin typeface="+mj-lt"/>
                      </a:endParaRPr>
                    </a:p>
                  </a:txBody>
                  <a:tcPr/>
                </a:tc>
                <a:extLst>
                  <a:ext uri="{0D108BD9-81ED-4DB2-BD59-A6C34878D82A}">
                    <a16:rowId xmlns:a16="http://schemas.microsoft.com/office/drawing/2014/main" val="2726384292"/>
                  </a:ext>
                </a:extLst>
              </a:tr>
            </a:tbl>
          </a:graphicData>
        </a:graphic>
      </p:graphicFrame>
    </p:spTree>
    <p:extLst>
      <p:ext uri="{BB962C8B-B14F-4D97-AF65-F5344CB8AC3E}">
        <p14:creationId xmlns:p14="http://schemas.microsoft.com/office/powerpoint/2010/main" val="79330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National Disputes</a:t>
            </a:r>
            <a:endParaRPr lang="en-GB" b="1" dirty="0"/>
          </a:p>
        </p:txBody>
      </p:sp>
      <p:sp>
        <p:nvSpPr>
          <p:cNvPr id="3" name="Content Placeholder 2"/>
          <p:cNvSpPr>
            <a:spLocks noGrp="1"/>
          </p:cNvSpPr>
          <p:nvPr>
            <p:ph idx="1"/>
          </p:nvPr>
        </p:nvSpPr>
        <p:spPr>
          <a:xfrm>
            <a:off x="476347" y="1298104"/>
            <a:ext cx="8229600" cy="5083224"/>
          </a:xfrm>
        </p:spPr>
        <p:txBody>
          <a:bodyPr>
            <a:normAutofit/>
          </a:bodyPr>
          <a:lstStyle/>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Some VCs calling for negotiations to restart</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MAB causing pain at several HEIs</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HEC meeting tomorrow (Fri 30</a:t>
            </a:r>
            <a:r>
              <a:rPr lang="en-GB" sz="2000" baseline="30000" dirty="0">
                <a:solidFill>
                  <a:srgbClr val="000000"/>
                </a:solidFill>
                <a:latin typeface="Verdana" panose="020B0604030504040204" pitchFamily="34" charset="0"/>
                <a:ea typeface="Verdana" panose="020B0604030504040204" pitchFamily="34" charset="0"/>
                <a:cs typeface="Calibri" panose="020F0502020204030204" pitchFamily="34" charset="0"/>
              </a:rPr>
              <a:t>th</a:t>
            </a: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Re-ballot over summer  </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endParaRP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4 members have confirmed deductions so far </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Contact </a:t>
            </a: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hlinkClick r:id="rId3"/>
              </a:rPr>
              <a:t>ucusupport@bradford.ac.uk</a:t>
            </a: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 if you receive a letter</a:t>
            </a:r>
          </a:p>
        </p:txBody>
      </p:sp>
    </p:spTree>
    <p:extLst>
      <p:ext uri="{BB962C8B-B14F-4D97-AF65-F5344CB8AC3E}">
        <p14:creationId xmlns:p14="http://schemas.microsoft.com/office/powerpoint/2010/main" val="221802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Local matters</a:t>
            </a:r>
            <a:endParaRPr lang="en-GB" b="1" dirty="0"/>
          </a:p>
        </p:txBody>
      </p:sp>
      <p:sp>
        <p:nvSpPr>
          <p:cNvPr id="3" name="Content Placeholder 2"/>
          <p:cNvSpPr>
            <a:spLocks noGrp="1"/>
          </p:cNvSpPr>
          <p:nvPr>
            <p:ph idx="1"/>
          </p:nvPr>
        </p:nvSpPr>
        <p:spPr>
          <a:xfrm>
            <a:off x="476347" y="1298104"/>
            <a:ext cx="8229600" cy="5083224"/>
          </a:xfrm>
        </p:spPr>
        <p:txBody>
          <a:bodyPr>
            <a:normAutofit/>
          </a:bodyPr>
          <a:lstStyle/>
          <a:p>
            <a:pPr marL="0" indent="0">
              <a:lnSpc>
                <a:spcPct val="150000"/>
              </a:lnSpc>
              <a:spcAft>
                <a:spcPts val="6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Removal of elections from Senate etc</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Branch written to all senators outlining our opposition</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University Assembly on 11</a:t>
            </a:r>
            <a:r>
              <a:rPr lang="en-GB" sz="2000" baseline="30000" dirty="0">
                <a:solidFill>
                  <a:srgbClr val="000000"/>
                </a:solidFill>
                <a:latin typeface="Verdana" panose="020B0604030504040204" pitchFamily="34" charset="0"/>
                <a:ea typeface="Verdana" panose="020B0604030504040204" pitchFamily="34" charset="0"/>
                <a:cs typeface="Calibri" panose="020F0502020204030204" pitchFamily="34" charset="0"/>
              </a:rPr>
              <a:t>th</a:t>
            </a: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 July 10:00-12:00 </a:t>
            </a:r>
          </a:p>
          <a:p>
            <a:pPr marL="0" indent="0">
              <a:lnSpc>
                <a:spcPct val="150000"/>
              </a:lnSpc>
              <a:spcAft>
                <a:spcPts val="6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endParaRPr>
          </a:p>
          <a:p>
            <a:pPr marL="0" indent="0">
              <a:lnSpc>
                <a:spcPct val="150000"/>
              </a:lnSpc>
              <a:spcAft>
                <a:spcPts val="6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Strategic Plan</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Officers continue to push on what strategy actually is </a:t>
            </a:r>
          </a:p>
          <a:p>
            <a:pPr marL="0" indent="0">
              <a:lnSpc>
                <a:spcPct val="150000"/>
              </a:lnSpc>
              <a:spcAft>
                <a:spcPts val="6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endParaRPr>
          </a:p>
          <a:p>
            <a:pPr marL="0" indent="0">
              <a:lnSpc>
                <a:spcPct val="150000"/>
              </a:lnSpc>
              <a:spcAft>
                <a:spcPts val="6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  </a:t>
            </a:r>
          </a:p>
        </p:txBody>
      </p:sp>
    </p:spTree>
    <p:extLst>
      <p:ext uri="{BB962C8B-B14F-4D97-AF65-F5344CB8AC3E}">
        <p14:creationId xmlns:p14="http://schemas.microsoft.com/office/powerpoint/2010/main" val="2859634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sz="4000" b="1" dirty="0">
                <a:solidFill>
                  <a:srgbClr val="000000"/>
                </a:solidFill>
                <a:effectLst/>
                <a:latin typeface="Verdana" panose="020B0604030504040204" pitchFamily="34" charset="0"/>
                <a:ea typeface="Times New Roman" panose="02020603050405020304" pitchFamily="18" charset="0"/>
                <a:cs typeface="Calibri" panose="020F0502020204030204" pitchFamily="34" charset="0"/>
              </a:rPr>
              <a:t>Treasurer’s report</a:t>
            </a:r>
            <a:endParaRPr lang="en-GB" b="1" dirty="0"/>
          </a:p>
        </p:txBody>
      </p:sp>
      <p:sp>
        <p:nvSpPr>
          <p:cNvPr id="4" name="Content Placeholder 2">
            <a:extLst>
              <a:ext uri="{FF2B5EF4-FFF2-40B4-BE49-F238E27FC236}">
                <a16:creationId xmlns:a16="http://schemas.microsoft.com/office/drawing/2014/main" id="{FF2AD7A7-CE2D-AB0B-B733-2CAD111ED39A}"/>
              </a:ext>
            </a:extLst>
          </p:cNvPr>
          <p:cNvSpPr>
            <a:spLocks noGrp="1"/>
          </p:cNvSpPr>
          <p:nvPr>
            <p:ph idx="1"/>
          </p:nvPr>
        </p:nvSpPr>
        <p:spPr>
          <a:xfrm>
            <a:off x="457200" y="1412776"/>
            <a:ext cx="8229600" cy="5112568"/>
          </a:xfrm>
        </p:spPr>
        <p:txBody>
          <a:bodyPr>
            <a:normAutofit/>
          </a:bodyPr>
          <a:lstStyle/>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Report approved by auditor</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Major cost was organiser position</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£30,000 loan to national office was recalled</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Local Hardship Fund established  </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endParaRP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Branch thanks Maureen Pinder for her work as auditor in this and previous years </a:t>
            </a:r>
          </a:p>
          <a:p>
            <a:pPr marL="571500" indent="-571500">
              <a:lnSpc>
                <a:spcPct val="150000"/>
              </a:lnSpc>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Auditor for 23/24 will be Simon Shepard </a:t>
            </a:r>
          </a:p>
        </p:txBody>
      </p:sp>
    </p:spTree>
    <p:extLst>
      <p:ext uri="{BB962C8B-B14F-4D97-AF65-F5344CB8AC3E}">
        <p14:creationId xmlns:p14="http://schemas.microsoft.com/office/powerpoint/2010/main" val="1934228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Branch Strategy</a:t>
            </a:r>
            <a:endParaRPr lang="en-GB" b="1" dirty="0"/>
          </a:p>
        </p:txBody>
      </p:sp>
      <p:sp>
        <p:nvSpPr>
          <p:cNvPr id="3" name="Content Placeholder 2"/>
          <p:cNvSpPr>
            <a:spLocks noGrp="1"/>
          </p:cNvSpPr>
          <p:nvPr>
            <p:ph idx="1"/>
          </p:nvPr>
        </p:nvSpPr>
        <p:spPr>
          <a:xfrm>
            <a:off x="476347" y="1772816"/>
            <a:ext cx="8229600" cy="4608512"/>
          </a:xfrm>
        </p:spPr>
        <p:txBody>
          <a:bodyPr>
            <a:normAutofit/>
          </a:bodyPr>
          <a:lstStyle/>
          <a:p>
            <a:pPr marL="571500" indent="-571500">
              <a:lnSpc>
                <a:spcPct val="150000"/>
              </a:lnSpc>
              <a:spcAft>
                <a:spcPts val="6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Apply MAB over summer and supplementary period</a:t>
            </a:r>
          </a:p>
          <a:p>
            <a:pPr marL="571500" indent="-571500">
              <a:lnSpc>
                <a:spcPct val="150000"/>
              </a:lnSpc>
              <a:spcAft>
                <a:spcPts val="6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Focus MAB in particular areas – other members donate to support these areas  </a:t>
            </a:r>
          </a:p>
          <a:p>
            <a:pPr marL="571500" indent="-571500">
              <a:lnSpc>
                <a:spcPct val="150000"/>
              </a:lnSpc>
              <a:spcAft>
                <a:spcPts val="6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Escalate to strike action</a:t>
            </a:r>
          </a:p>
          <a:p>
            <a:pPr marL="571500" indent="-571500">
              <a:lnSpc>
                <a:spcPct val="150000"/>
              </a:lnSpc>
              <a:spcAft>
                <a:spcPts val="6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2000" dirty="0">
                <a:solidFill>
                  <a:srgbClr val="000000"/>
                </a:solidFill>
                <a:latin typeface="Verdana" panose="020B0604030504040204" pitchFamily="34" charset="0"/>
                <a:ea typeface="Verdana" panose="020B0604030504040204" pitchFamily="34" charset="0"/>
                <a:cs typeface="Calibri" panose="020F0502020204030204" pitchFamily="34" charset="0"/>
              </a:rPr>
              <a:t>Prepare for action in new academic year </a:t>
            </a:r>
          </a:p>
        </p:txBody>
      </p:sp>
    </p:spTree>
    <p:extLst>
      <p:ext uri="{BB962C8B-B14F-4D97-AF65-F5344CB8AC3E}">
        <p14:creationId xmlns:p14="http://schemas.microsoft.com/office/powerpoint/2010/main" val="807805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677416"/>
          </a:xfrm>
        </p:spPr>
        <p:txBody>
          <a:bodyPr>
            <a:normAutofit/>
          </a:bodyPr>
          <a:lstStyle/>
          <a:p>
            <a:r>
              <a:rPr lang="en-GB" sz="2800" b="1" dirty="0">
                <a:solidFill>
                  <a:srgbClr val="000000"/>
                </a:solidFill>
                <a:latin typeface="Verdana" panose="020B0604030504040204" pitchFamily="34" charset="0"/>
                <a:cs typeface="Calibri" panose="020F0502020204030204" pitchFamily="34" charset="0"/>
              </a:rPr>
              <a:t>Motion 1: Hardship Fund Principles</a:t>
            </a:r>
            <a:endParaRPr lang="en-GB" sz="2800" b="1" dirty="0"/>
          </a:p>
        </p:txBody>
      </p:sp>
      <p:sp>
        <p:nvSpPr>
          <p:cNvPr id="3" name="Content Placeholder 2"/>
          <p:cNvSpPr>
            <a:spLocks noGrp="1"/>
          </p:cNvSpPr>
          <p:nvPr>
            <p:ph idx="1"/>
          </p:nvPr>
        </p:nvSpPr>
        <p:spPr>
          <a:xfrm>
            <a:off x="323528" y="1340768"/>
            <a:ext cx="8229600" cy="864096"/>
          </a:xfrm>
        </p:spPr>
        <p:txBody>
          <a:bodyPr>
            <a:noAutofit/>
          </a:bodyPr>
          <a:lstStyle/>
          <a:p>
            <a:pPr marL="109728" indent="0">
              <a:buNone/>
            </a:pPr>
            <a:r>
              <a:rPr lang="en-GB" sz="1600" dirty="0">
                <a:latin typeface="+mj-lt"/>
              </a:rPr>
              <a:t>UCU Bradford University Local Association approves the general principles of the local Hardship Fund set out in the Hardship Fund Criteria document circulated for the AGM. </a:t>
            </a:r>
          </a:p>
        </p:txBody>
      </p:sp>
      <p:sp>
        <p:nvSpPr>
          <p:cNvPr id="4" name="Title 1">
            <a:extLst>
              <a:ext uri="{FF2B5EF4-FFF2-40B4-BE49-F238E27FC236}">
                <a16:creationId xmlns:a16="http://schemas.microsoft.com/office/drawing/2014/main" id="{E80BE5F5-A8BD-E896-C89E-24263BC9D3EC}"/>
              </a:ext>
            </a:extLst>
          </p:cNvPr>
          <p:cNvSpPr txBox="1">
            <a:spLocks/>
          </p:cNvSpPr>
          <p:nvPr/>
        </p:nvSpPr>
        <p:spPr>
          <a:xfrm>
            <a:off x="304384" y="2829930"/>
            <a:ext cx="8229600" cy="677416"/>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GB" sz="2800" b="1" dirty="0">
                <a:solidFill>
                  <a:srgbClr val="000000"/>
                </a:solidFill>
                <a:latin typeface="Verdana" panose="020B0604030504040204" pitchFamily="34" charset="0"/>
                <a:cs typeface="Calibri" panose="020F0502020204030204" pitchFamily="34" charset="0"/>
              </a:rPr>
              <a:t>Motion 2: Hardship Fund Cover</a:t>
            </a:r>
            <a:endParaRPr lang="en-GB" sz="2800" b="1" dirty="0"/>
          </a:p>
        </p:txBody>
      </p:sp>
      <p:sp>
        <p:nvSpPr>
          <p:cNvPr id="5" name="Content Placeholder 2">
            <a:extLst>
              <a:ext uri="{FF2B5EF4-FFF2-40B4-BE49-F238E27FC236}">
                <a16:creationId xmlns:a16="http://schemas.microsoft.com/office/drawing/2014/main" id="{A9E58397-4421-E595-0C6A-1E4FDFBCC38B}"/>
              </a:ext>
            </a:extLst>
          </p:cNvPr>
          <p:cNvSpPr txBox="1">
            <a:spLocks/>
          </p:cNvSpPr>
          <p:nvPr/>
        </p:nvSpPr>
        <p:spPr>
          <a:xfrm>
            <a:off x="304384" y="3507346"/>
            <a:ext cx="8229600" cy="2081893"/>
          </a:xfrm>
          <a:prstGeom prst="rect">
            <a:avLst/>
          </a:prstGeom>
        </p:spPr>
        <p:txBody>
          <a:bodyPr vert="horz">
            <a:no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buFont typeface="Georgia"/>
              <a:buNone/>
            </a:pPr>
            <a:r>
              <a:rPr lang="en-GB" sz="1600" dirty="0">
                <a:latin typeface="+mj-lt"/>
              </a:rPr>
              <a:t>UCU Bradford University Local Association approves that the proposed levels that members may claim from the local Hardship Fund for industrial action taken as part of the “UCU Rising” dispute (Nov 2022 to Sep 2023).</a:t>
            </a:r>
          </a:p>
          <a:p>
            <a:pPr marL="109728" indent="0">
              <a:buFont typeface="Georgia"/>
              <a:buNone/>
            </a:pPr>
            <a:endParaRPr lang="en-GB" sz="1600" dirty="0">
              <a:latin typeface="+mj-lt"/>
            </a:endParaRPr>
          </a:p>
          <a:p>
            <a:pPr marL="109728" indent="0">
              <a:buFont typeface="Georgia"/>
              <a:buNone/>
            </a:pPr>
            <a:r>
              <a:rPr lang="en-GB" sz="1600" dirty="0">
                <a:latin typeface="+mj-lt"/>
              </a:rPr>
              <a:t>The branch endorses the branch officers with the ability to revise the levels of claims considering changes to the national Fighting Fund, the financial circumstances of the branch, or other special circumstances.   </a:t>
            </a:r>
          </a:p>
          <a:p>
            <a:pPr marL="109728" indent="0">
              <a:buFont typeface="Georgia"/>
              <a:buNone/>
            </a:pPr>
            <a:endParaRPr lang="en-GB" sz="1600" dirty="0">
              <a:latin typeface="+mj-lt"/>
            </a:endParaRPr>
          </a:p>
        </p:txBody>
      </p:sp>
    </p:spTree>
    <p:extLst>
      <p:ext uri="{BB962C8B-B14F-4D97-AF65-F5344CB8AC3E}">
        <p14:creationId xmlns:p14="http://schemas.microsoft.com/office/powerpoint/2010/main" val="607151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11603</TotalTime>
  <Words>732</Words>
  <Application>Microsoft Macintosh PowerPoint</Application>
  <PresentationFormat>On-screen Show (4:3)</PresentationFormat>
  <Paragraphs>111</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Georgia</vt:lpstr>
      <vt:lpstr>Trebuchet MS</vt:lpstr>
      <vt:lpstr>Verdana</vt:lpstr>
      <vt:lpstr>Wingdings 2</vt:lpstr>
      <vt:lpstr>Urban</vt:lpstr>
      <vt:lpstr>Universities and Colleges Union University of Bradford Local Association</vt:lpstr>
      <vt:lpstr>Agenda</vt:lpstr>
      <vt:lpstr>Elections for 2022-23</vt:lpstr>
      <vt:lpstr>Elections for 2022-23</vt:lpstr>
      <vt:lpstr>National Disputes</vt:lpstr>
      <vt:lpstr>Local matters</vt:lpstr>
      <vt:lpstr>Treasurer’s report</vt:lpstr>
      <vt:lpstr>Branch Strategy</vt:lpstr>
      <vt:lpstr>Motion 1: Hardship Fund Principles</vt:lpstr>
      <vt:lpstr>Motion 3: Escalation to Strike Action</vt:lpstr>
      <vt:lpstr>Motion 4: Solidarity with Brighton UCU</vt:lpstr>
      <vt:lpstr>Motion 4: Solidarity with Brighton</vt:lpstr>
      <vt:lpstr>Any other business</vt:lpstr>
    </vt:vector>
  </TitlesOfParts>
  <Company>University of Bradford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Universities and College Union Bradford University Local Association</dc:title>
  <dc:creator>SA Jenkins</dc:creator>
  <cp:lastModifiedBy>Zak Hughes</cp:lastModifiedBy>
  <cp:revision>102</cp:revision>
  <dcterms:created xsi:type="dcterms:W3CDTF">2017-03-07T09:47:03Z</dcterms:created>
  <dcterms:modified xsi:type="dcterms:W3CDTF">2023-07-06T11:32:20Z</dcterms:modified>
</cp:coreProperties>
</file>