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71" r:id="rId3"/>
    <p:sldId id="270" r:id="rId4"/>
    <p:sldId id="274" r:id="rId5"/>
    <p:sldId id="275" r:id="rId6"/>
    <p:sldId id="272" r:id="rId7"/>
    <p:sldId id="276" r:id="rId8"/>
    <p:sldId id="277" r:id="rId9"/>
    <p:sldId id="278" r:id="rId10"/>
    <p:sldId id="279" r:id="rId11"/>
    <p:sldId id="282" r:id="rId12"/>
    <p:sldId id="280" r:id="rId13"/>
    <p:sldId id="281"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F2E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73E9790-CEB9-B146-A347-96D0804653EC}" v="4" dt="2022-11-15T16:34:39.55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6" autoAdjust="0"/>
    <p:restoredTop sz="90544" autoAdjust="0"/>
  </p:normalViewPr>
  <p:slideViewPr>
    <p:cSldViewPr>
      <p:cViewPr varScale="1">
        <p:scale>
          <a:sx n="115" d="100"/>
          <a:sy n="115" d="100"/>
        </p:scale>
        <p:origin x="2136" y="200"/>
      </p:cViewPr>
      <p:guideLst>
        <p:guide orient="horz" pos="2160"/>
        <p:guide pos="2880"/>
      </p:guideLst>
    </p:cSldViewPr>
  </p:slideViewPr>
  <p:notesTextViewPr>
    <p:cViewPr>
      <p:scale>
        <a:sx n="150" d="100"/>
        <a:sy n="15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ak Hughes" userId="34ee718d-282b-4630-a62b-0c54e3321afe" providerId="ADAL" clId="{673E9790-CEB9-B146-A347-96D0804653EC}"/>
    <pc:docChg chg="custSel addSld modSld">
      <pc:chgData name="Zak Hughes" userId="34ee718d-282b-4630-a62b-0c54e3321afe" providerId="ADAL" clId="{673E9790-CEB9-B146-A347-96D0804653EC}" dt="2022-11-17T10:26:43.839" v="1232" actId="20577"/>
      <pc:docMkLst>
        <pc:docMk/>
      </pc:docMkLst>
      <pc:sldChg chg="modSp mod">
        <pc:chgData name="Zak Hughes" userId="34ee718d-282b-4630-a62b-0c54e3321afe" providerId="ADAL" clId="{673E9790-CEB9-B146-A347-96D0804653EC}" dt="2022-11-17T10:02:29.896" v="902" actId="20577"/>
        <pc:sldMkLst>
          <pc:docMk/>
          <pc:sldMk cId="1002114310" sldId="260"/>
        </pc:sldMkLst>
        <pc:spChg chg="mod">
          <ac:chgData name="Zak Hughes" userId="34ee718d-282b-4630-a62b-0c54e3321afe" providerId="ADAL" clId="{673E9790-CEB9-B146-A347-96D0804653EC}" dt="2022-11-17T10:02:29.896" v="902" actId="20577"/>
          <ac:spMkLst>
            <pc:docMk/>
            <pc:sldMk cId="1002114310" sldId="260"/>
            <ac:spMk id="3" creationId="{00000000-0000-0000-0000-000000000000}"/>
          </ac:spMkLst>
        </pc:spChg>
      </pc:sldChg>
      <pc:sldChg chg="modSp mod">
        <pc:chgData name="Zak Hughes" userId="34ee718d-282b-4630-a62b-0c54e3321afe" providerId="ADAL" clId="{673E9790-CEB9-B146-A347-96D0804653EC}" dt="2022-11-17T10:12:53.466" v="1063" actId="20577"/>
        <pc:sldMkLst>
          <pc:docMk/>
          <pc:sldMk cId="2626777402" sldId="261"/>
        </pc:sldMkLst>
        <pc:spChg chg="mod">
          <ac:chgData name="Zak Hughes" userId="34ee718d-282b-4630-a62b-0c54e3321afe" providerId="ADAL" clId="{673E9790-CEB9-B146-A347-96D0804653EC}" dt="2022-11-17T10:12:41.736" v="1036" actId="1035"/>
          <ac:spMkLst>
            <pc:docMk/>
            <pc:sldMk cId="2626777402" sldId="261"/>
            <ac:spMk id="2" creationId="{00000000-0000-0000-0000-000000000000}"/>
          </ac:spMkLst>
        </pc:spChg>
        <pc:spChg chg="mod">
          <ac:chgData name="Zak Hughes" userId="34ee718d-282b-4630-a62b-0c54e3321afe" providerId="ADAL" clId="{673E9790-CEB9-B146-A347-96D0804653EC}" dt="2022-11-17T10:12:53.466" v="1063" actId="20577"/>
          <ac:spMkLst>
            <pc:docMk/>
            <pc:sldMk cId="2626777402" sldId="261"/>
            <ac:spMk id="3" creationId="{00000000-0000-0000-0000-000000000000}"/>
          </ac:spMkLst>
        </pc:spChg>
      </pc:sldChg>
      <pc:sldChg chg="modSp mod">
        <pc:chgData name="Zak Hughes" userId="34ee718d-282b-4630-a62b-0c54e3321afe" providerId="ADAL" clId="{673E9790-CEB9-B146-A347-96D0804653EC}" dt="2022-11-17T10:26:43.839" v="1232" actId="20577"/>
        <pc:sldMkLst>
          <pc:docMk/>
          <pc:sldMk cId="3636631110" sldId="262"/>
        </pc:sldMkLst>
        <pc:spChg chg="mod">
          <ac:chgData name="Zak Hughes" userId="34ee718d-282b-4630-a62b-0c54e3321afe" providerId="ADAL" clId="{673E9790-CEB9-B146-A347-96D0804653EC}" dt="2022-11-17T10:26:43.839" v="1232" actId="20577"/>
          <ac:spMkLst>
            <pc:docMk/>
            <pc:sldMk cId="3636631110" sldId="262"/>
            <ac:spMk id="3" creationId="{00000000-0000-0000-0000-000000000000}"/>
          </ac:spMkLst>
        </pc:spChg>
      </pc:sldChg>
      <pc:sldChg chg="addSp modSp add mod">
        <pc:chgData name="Zak Hughes" userId="34ee718d-282b-4630-a62b-0c54e3321afe" providerId="ADAL" clId="{673E9790-CEB9-B146-A347-96D0804653EC}" dt="2022-11-17T10:11:59.843" v="957" actId="20577"/>
        <pc:sldMkLst>
          <pc:docMk/>
          <pc:sldMk cId="1822910190" sldId="263"/>
        </pc:sldMkLst>
        <pc:spChg chg="mod">
          <ac:chgData name="Zak Hughes" userId="34ee718d-282b-4630-a62b-0c54e3321afe" providerId="ADAL" clId="{673E9790-CEB9-B146-A347-96D0804653EC}" dt="2022-11-15T16:36:43.804" v="496" actId="1037"/>
          <ac:spMkLst>
            <pc:docMk/>
            <pc:sldMk cId="1822910190" sldId="263"/>
            <ac:spMk id="2" creationId="{00000000-0000-0000-0000-000000000000}"/>
          </ac:spMkLst>
        </pc:spChg>
        <pc:spChg chg="mod">
          <ac:chgData name="Zak Hughes" userId="34ee718d-282b-4630-a62b-0c54e3321afe" providerId="ADAL" clId="{673E9790-CEB9-B146-A347-96D0804653EC}" dt="2022-11-15T16:36:53.605" v="499" actId="255"/>
          <ac:spMkLst>
            <pc:docMk/>
            <pc:sldMk cId="1822910190" sldId="263"/>
            <ac:spMk id="3" creationId="{00000000-0000-0000-0000-000000000000}"/>
          </ac:spMkLst>
        </pc:spChg>
        <pc:spChg chg="add mod">
          <ac:chgData name="Zak Hughes" userId="34ee718d-282b-4630-a62b-0c54e3321afe" providerId="ADAL" clId="{673E9790-CEB9-B146-A347-96D0804653EC}" dt="2022-11-17T10:10:38.033" v="909" actId="1036"/>
          <ac:spMkLst>
            <pc:docMk/>
            <pc:sldMk cId="1822910190" sldId="263"/>
            <ac:spMk id="4" creationId="{B6B84DBE-714D-9DBE-1045-3AC3FA831EF9}"/>
          </ac:spMkLst>
        </pc:spChg>
        <pc:spChg chg="add mod">
          <ac:chgData name="Zak Hughes" userId="34ee718d-282b-4630-a62b-0c54e3321afe" providerId="ADAL" clId="{673E9790-CEB9-B146-A347-96D0804653EC}" dt="2022-11-15T16:34:28.008" v="167" actId="767"/>
          <ac:spMkLst>
            <pc:docMk/>
            <pc:sldMk cId="1822910190" sldId="263"/>
            <ac:spMk id="5" creationId="{A902E1FC-A886-130A-BEE6-FE56CD65683B}"/>
          </ac:spMkLst>
        </pc:spChg>
        <pc:spChg chg="add mod">
          <ac:chgData name="Zak Hughes" userId="34ee718d-282b-4630-a62b-0c54e3321afe" providerId="ADAL" clId="{673E9790-CEB9-B146-A347-96D0804653EC}" dt="2022-11-17T10:11:59.843" v="957" actId="20577"/>
          <ac:spMkLst>
            <pc:docMk/>
            <pc:sldMk cId="1822910190" sldId="263"/>
            <ac:spMk id="6" creationId="{ECFA0B3D-F461-80F8-2D0F-AF9F09B136D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01BBF1-8BC1-4CD4-91F3-F5EA9D1B007E}" type="datetimeFigureOut">
              <a:rPr lang="en-GB" smtClean="0"/>
              <a:t>04/05/2023</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A0BAE71-1695-474D-8E2F-F11A2B8DFFCD}" type="slidenum">
              <a:rPr lang="en-GB" smtClean="0"/>
              <a:t>‹#›</a:t>
            </a:fld>
            <a:endParaRPr lang="en-GB" dirty="0"/>
          </a:p>
        </p:txBody>
      </p:sp>
    </p:spTree>
    <p:extLst>
      <p:ext uri="{BB962C8B-B14F-4D97-AF65-F5344CB8AC3E}">
        <p14:creationId xmlns:p14="http://schemas.microsoft.com/office/powerpoint/2010/main" val="23491397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A0BAE71-1695-474D-8E2F-F11A2B8DFFCD}" type="slidenum">
              <a:rPr lang="en-GB" smtClean="0"/>
              <a:t>1</a:t>
            </a:fld>
            <a:endParaRPr lang="en-GB" dirty="0"/>
          </a:p>
        </p:txBody>
      </p:sp>
    </p:spTree>
    <p:extLst>
      <p:ext uri="{BB962C8B-B14F-4D97-AF65-F5344CB8AC3E}">
        <p14:creationId xmlns:p14="http://schemas.microsoft.com/office/powerpoint/2010/main" val="38585634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5"/>
          </p:nvPr>
        </p:nvSpPr>
        <p:spPr/>
        <p:txBody>
          <a:bodyPr/>
          <a:lstStyle/>
          <a:p>
            <a:fld id="{8A0BAE71-1695-474D-8E2F-F11A2B8DFFCD}" type="slidenum">
              <a:rPr lang="en-GB" smtClean="0"/>
              <a:t>10</a:t>
            </a:fld>
            <a:endParaRPr lang="en-GB" dirty="0"/>
          </a:p>
        </p:txBody>
      </p:sp>
    </p:spTree>
    <p:extLst>
      <p:ext uri="{BB962C8B-B14F-4D97-AF65-F5344CB8AC3E}">
        <p14:creationId xmlns:p14="http://schemas.microsoft.com/office/powerpoint/2010/main" val="42122579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5"/>
          </p:nvPr>
        </p:nvSpPr>
        <p:spPr/>
        <p:txBody>
          <a:bodyPr/>
          <a:lstStyle/>
          <a:p>
            <a:fld id="{8A0BAE71-1695-474D-8E2F-F11A2B8DFFCD}" type="slidenum">
              <a:rPr lang="en-GB" smtClean="0"/>
              <a:t>11</a:t>
            </a:fld>
            <a:endParaRPr lang="en-GB" dirty="0"/>
          </a:p>
        </p:txBody>
      </p:sp>
    </p:spTree>
    <p:extLst>
      <p:ext uri="{BB962C8B-B14F-4D97-AF65-F5344CB8AC3E}">
        <p14:creationId xmlns:p14="http://schemas.microsoft.com/office/powerpoint/2010/main" val="11465223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5"/>
          </p:nvPr>
        </p:nvSpPr>
        <p:spPr/>
        <p:txBody>
          <a:bodyPr/>
          <a:lstStyle/>
          <a:p>
            <a:fld id="{8A0BAE71-1695-474D-8E2F-F11A2B8DFFCD}" type="slidenum">
              <a:rPr lang="en-GB" smtClean="0"/>
              <a:t>12</a:t>
            </a:fld>
            <a:endParaRPr lang="en-GB" dirty="0"/>
          </a:p>
        </p:txBody>
      </p:sp>
    </p:spTree>
    <p:extLst>
      <p:ext uri="{BB962C8B-B14F-4D97-AF65-F5344CB8AC3E}">
        <p14:creationId xmlns:p14="http://schemas.microsoft.com/office/powerpoint/2010/main" val="18949044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5"/>
          </p:nvPr>
        </p:nvSpPr>
        <p:spPr/>
        <p:txBody>
          <a:bodyPr/>
          <a:lstStyle/>
          <a:p>
            <a:fld id="{8A0BAE71-1695-474D-8E2F-F11A2B8DFFCD}" type="slidenum">
              <a:rPr lang="en-GB" smtClean="0"/>
              <a:t>13</a:t>
            </a:fld>
            <a:endParaRPr lang="en-GB" dirty="0"/>
          </a:p>
        </p:txBody>
      </p:sp>
    </p:spTree>
    <p:extLst>
      <p:ext uri="{BB962C8B-B14F-4D97-AF65-F5344CB8AC3E}">
        <p14:creationId xmlns:p14="http://schemas.microsoft.com/office/powerpoint/2010/main" val="23207360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5"/>
          </p:nvPr>
        </p:nvSpPr>
        <p:spPr/>
        <p:txBody>
          <a:bodyPr/>
          <a:lstStyle/>
          <a:p>
            <a:fld id="{8A0BAE71-1695-474D-8E2F-F11A2B8DFFCD}" type="slidenum">
              <a:rPr lang="en-GB" smtClean="0"/>
              <a:t>2</a:t>
            </a:fld>
            <a:endParaRPr lang="en-GB" dirty="0"/>
          </a:p>
        </p:txBody>
      </p:sp>
    </p:spTree>
    <p:extLst>
      <p:ext uri="{BB962C8B-B14F-4D97-AF65-F5344CB8AC3E}">
        <p14:creationId xmlns:p14="http://schemas.microsoft.com/office/powerpoint/2010/main" val="32778474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5"/>
          </p:nvPr>
        </p:nvSpPr>
        <p:spPr/>
        <p:txBody>
          <a:bodyPr/>
          <a:lstStyle/>
          <a:p>
            <a:fld id="{8A0BAE71-1695-474D-8E2F-F11A2B8DFFCD}" type="slidenum">
              <a:rPr lang="en-GB" smtClean="0"/>
              <a:t>3</a:t>
            </a:fld>
            <a:endParaRPr lang="en-GB" dirty="0"/>
          </a:p>
        </p:txBody>
      </p:sp>
    </p:spTree>
    <p:extLst>
      <p:ext uri="{BB962C8B-B14F-4D97-AF65-F5344CB8AC3E}">
        <p14:creationId xmlns:p14="http://schemas.microsoft.com/office/powerpoint/2010/main" val="42698338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5"/>
          </p:nvPr>
        </p:nvSpPr>
        <p:spPr/>
        <p:txBody>
          <a:bodyPr/>
          <a:lstStyle/>
          <a:p>
            <a:fld id="{8A0BAE71-1695-474D-8E2F-F11A2B8DFFCD}" type="slidenum">
              <a:rPr lang="en-GB" smtClean="0"/>
              <a:t>4</a:t>
            </a:fld>
            <a:endParaRPr lang="en-GB" dirty="0"/>
          </a:p>
        </p:txBody>
      </p:sp>
    </p:spTree>
    <p:extLst>
      <p:ext uri="{BB962C8B-B14F-4D97-AF65-F5344CB8AC3E}">
        <p14:creationId xmlns:p14="http://schemas.microsoft.com/office/powerpoint/2010/main" val="34803617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5"/>
          </p:nvPr>
        </p:nvSpPr>
        <p:spPr/>
        <p:txBody>
          <a:bodyPr/>
          <a:lstStyle/>
          <a:p>
            <a:fld id="{8A0BAE71-1695-474D-8E2F-F11A2B8DFFCD}" type="slidenum">
              <a:rPr lang="en-GB" smtClean="0"/>
              <a:t>5</a:t>
            </a:fld>
            <a:endParaRPr lang="en-GB" dirty="0"/>
          </a:p>
        </p:txBody>
      </p:sp>
    </p:spTree>
    <p:extLst>
      <p:ext uri="{BB962C8B-B14F-4D97-AF65-F5344CB8AC3E}">
        <p14:creationId xmlns:p14="http://schemas.microsoft.com/office/powerpoint/2010/main" val="17137968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5"/>
          </p:nvPr>
        </p:nvSpPr>
        <p:spPr/>
        <p:txBody>
          <a:bodyPr/>
          <a:lstStyle/>
          <a:p>
            <a:fld id="{8A0BAE71-1695-474D-8E2F-F11A2B8DFFCD}" type="slidenum">
              <a:rPr lang="en-GB" smtClean="0"/>
              <a:t>6</a:t>
            </a:fld>
            <a:endParaRPr lang="en-GB" dirty="0"/>
          </a:p>
        </p:txBody>
      </p:sp>
    </p:spTree>
    <p:extLst>
      <p:ext uri="{BB962C8B-B14F-4D97-AF65-F5344CB8AC3E}">
        <p14:creationId xmlns:p14="http://schemas.microsoft.com/office/powerpoint/2010/main" val="29239794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5"/>
          </p:nvPr>
        </p:nvSpPr>
        <p:spPr/>
        <p:txBody>
          <a:bodyPr/>
          <a:lstStyle/>
          <a:p>
            <a:fld id="{8A0BAE71-1695-474D-8E2F-F11A2B8DFFCD}" type="slidenum">
              <a:rPr lang="en-GB" smtClean="0"/>
              <a:t>7</a:t>
            </a:fld>
            <a:endParaRPr lang="en-GB" dirty="0"/>
          </a:p>
        </p:txBody>
      </p:sp>
    </p:spTree>
    <p:extLst>
      <p:ext uri="{BB962C8B-B14F-4D97-AF65-F5344CB8AC3E}">
        <p14:creationId xmlns:p14="http://schemas.microsoft.com/office/powerpoint/2010/main" val="7645461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5"/>
          </p:nvPr>
        </p:nvSpPr>
        <p:spPr/>
        <p:txBody>
          <a:bodyPr/>
          <a:lstStyle/>
          <a:p>
            <a:fld id="{8A0BAE71-1695-474D-8E2F-F11A2B8DFFCD}" type="slidenum">
              <a:rPr lang="en-GB" smtClean="0"/>
              <a:t>8</a:t>
            </a:fld>
            <a:endParaRPr lang="en-GB" dirty="0"/>
          </a:p>
        </p:txBody>
      </p:sp>
    </p:spTree>
    <p:extLst>
      <p:ext uri="{BB962C8B-B14F-4D97-AF65-F5344CB8AC3E}">
        <p14:creationId xmlns:p14="http://schemas.microsoft.com/office/powerpoint/2010/main" val="8323172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5"/>
          </p:nvPr>
        </p:nvSpPr>
        <p:spPr/>
        <p:txBody>
          <a:bodyPr/>
          <a:lstStyle/>
          <a:p>
            <a:fld id="{8A0BAE71-1695-474D-8E2F-F11A2B8DFFCD}" type="slidenum">
              <a:rPr lang="en-GB" smtClean="0"/>
              <a:t>9</a:t>
            </a:fld>
            <a:endParaRPr lang="en-GB" dirty="0"/>
          </a:p>
        </p:txBody>
      </p:sp>
    </p:spTree>
    <p:extLst>
      <p:ext uri="{BB962C8B-B14F-4D97-AF65-F5344CB8AC3E}">
        <p14:creationId xmlns:p14="http://schemas.microsoft.com/office/powerpoint/2010/main" val="35610917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a:t>Click to edit Master title style</a:t>
            </a:r>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6705600" y="4206240"/>
            <a:ext cx="960120" cy="457200"/>
          </a:xfrm>
        </p:spPr>
        <p:txBody>
          <a:bodyPr/>
          <a:lstStyle/>
          <a:p>
            <a:fld id="{67FE34FA-399B-4245-9230-809B04AFEA15}" type="datetimeFigureOut">
              <a:rPr lang="en-GB" smtClean="0"/>
              <a:t>04/05/2023</a:t>
            </a:fld>
            <a:endParaRPr lang="en-GB" dirty="0"/>
          </a:p>
        </p:txBody>
      </p:sp>
      <p:sp>
        <p:nvSpPr>
          <p:cNvPr id="17" name="Footer Placeholder 16"/>
          <p:cNvSpPr>
            <a:spLocks noGrp="1"/>
          </p:cNvSpPr>
          <p:nvPr>
            <p:ph type="ftr" sz="quarter" idx="11"/>
          </p:nvPr>
        </p:nvSpPr>
        <p:spPr>
          <a:xfrm>
            <a:off x="5410200" y="4205288"/>
            <a:ext cx="1295400" cy="457200"/>
          </a:xfrm>
        </p:spPr>
        <p:txBody>
          <a:bodyPr/>
          <a:lstStyle/>
          <a:p>
            <a:endParaRPr lang="en-GB" dirty="0"/>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AEB858FB-AF29-410C-8B11-1E467A29E255}" type="slidenum">
              <a:rPr lang="en-GB" smtClean="0"/>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7FE34FA-399B-4245-9230-809B04AFEA15}" type="datetimeFigureOut">
              <a:rPr lang="en-GB" smtClean="0"/>
              <a:t>04/05/2023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EB858FB-AF29-410C-8B11-1E467A29E255}" type="slidenum">
              <a:rPr lang="en-GB" smtClean="0"/>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7FE34FA-399B-4245-9230-809B04AFEA15}" type="datetimeFigureOut">
              <a:rPr lang="en-GB" smtClean="0"/>
              <a:t>04/05/2023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EB858FB-AF29-410C-8B11-1E467A29E255}" type="slidenum">
              <a:rPr lang="en-GB" smtClean="0"/>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7FE34FA-399B-4245-9230-809B04AFEA15}" type="datetimeFigureOut">
              <a:rPr lang="en-GB" smtClean="0"/>
              <a:t>04/05/2023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EB858FB-AF29-410C-8B11-1E467A29E255}" type="slidenum">
              <a:rPr lang="en-GB" smtClean="0"/>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a:t>Click to edit Master title style</a:t>
            </a:r>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67FE34FA-399B-4245-9230-809B04AFEA15}" type="datetimeFigureOut">
              <a:rPr lang="en-GB" smtClean="0"/>
              <a:t>04/05/2023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EB858FB-AF29-410C-8B11-1E467A29E255}" type="slidenum">
              <a:rPr lang="en-GB" smtClean="0"/>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67FE34FA-399B-4245-9230-809B04AFEA15}" type="datetimeFigureOut">
              <a:rPr lang="en-GB" smtClean="0"/>
              <a:t>04/05/2023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EB858FB-AF29-410C-8B11-1E467A29E255}" type="slidenum">
              <a:rPr lang="en-GB" smtClean="0"/>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a:t>Click to edit Master title style</a:t>
            </a:r>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Date Placeholder 25"/>
          <p:cNvSpPr>
            <a:spLocks noGrp="1"/>
          </p:cNvSpPr>
          <p:nvPr>
            <p:ph type="dt" sz="half" idx="10"/>
          </p:nvPr>
        </p:nvSpPr>
        <p:spPr/>
        <p:txBody>
          <a:bodyPr rtlCol="0"/>
          <a:lstStyle/>
          <a:p>
            <a:fld id="{67FE34FA-399B-4245-9230-809B04AFEA15}" type="datetimeFigureOut">
              <a:rPr lang="en-GB" smtClean="0"/>
              <a:t>04/05/2023</a:t>
            </a:fld>
            <a:endParaRPr lang="en-GB" dirty="0"/>
          </a:p>
        </p:txBody>
      </p:sp>
      <p:sp>
        <p:nvSpPr>
          <p:cNvPr id="27" name="Slide Number Placeholder 26"/>
          <p:cNvSpPr>
            <a:spLocks noGrp="1"/>
          </p:cNvSpPr>
          <p:nvPr>
            <p:ph type="sldNum" sz="quarter" idx="11"/>
          </p:nvPr>
        </p:nvSpPr>
        <p:spPr/>
        <p:txBody>
          <a:bodyPr rtlCol="0"/>
          <a:lstStyle/>
          <a:p>
            <a:fld id="{AEB858FB-AF29-410C-8B11-1E467A29E255}" type="slidenum">
              <a:rPr lang="en-GB" smtClean="0"/>
              <a:t>‹#›</a:t>
            </a:fld>
            <a:endParaRPr lang="en-GB" dirty="0"/>
          </a:p>
        </p:txBody>
      </p:sp>
      <p:sp>
        <p:nvSpPr>
          <p:cNvPr id="28" name="Footer Placeholder 27"/>
          <p:cNvSpPr>
            <a:spLocks noGrp="1"/>
          </p:cNvSpPr>
          <p:nvPr>
            <p:ph type="ftr" sz="quarter" idx="12"/>
          </p:nvPr>
        </p:nvSpPr>
        <p:spPr/>
        <p:txBody>
          <a:bodyPr rtlCol="0"/>
          <a:lstStyle/>
          <a:p>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a:t>Click to edit Master title style</a:t>
            </a:r>
          </a:p>
        </p:txBody>
      </p:sp>
      <p:sp>
        <p:nvSpPr>
          <p:cNvPr id="3" name="Date Placeholder 2"/>
          <p:cNvSpPr>
            <a:spLocks noGrp="1"/>
          </p:cNvSpPr>
          <p:nvPr>
            <p:ph type="dt" sz="half" idx="10"/>
          </p:nvPr>
        </p:nvSpPr>
        <p:spPr>
          <a:xfrm>
            <a:off x="6583680" y="612648"/>
            <a:ext cx="957264" cy="457200"/>
          </a:xfrm>
        </p:spPr>
        <p:txBody>
          <a:bodyPr/>
          <a:lstStyle/>
          <a:p>
            <a:fld id="{67FE34FA-399B-4245-9230-809B04AFEA15}" type="datetimeFigureOut">
              <a:rPr lang="en-GB" smtClean="0"/>
              <a:t>04/05/2023</a:t>
            </a:fld>
            <a:endParaRPr lang="en-GB" dirty="0"/>
          </a:p>
        </p:txBody>
      </p:sp>
      <p:sp>
        <p:nvSpPr>
          <p:cNvPr id="4" name="Footer Placeholder 3"/>
          <p:cNvSpPr>
            <a:spLocks noGrp="1"/>
          </p:cNvSpPr>
          <p:nvPr>
            <p:ph type="ftr" sz="quarter" idx="11"/>
          </p:nvPr>
        </p:nvSpPr>
        <p:spPr>
          <a:xfrm>
            <a:off x="5257800" y="612648"/>
            <a:ext cx="1325880" cy="457200"/>
          </a:xfrm>
        </p:spPr>
        <p:txBody>
          <a:bodyPr/>
          <a:lstStyle/>
          <a:p>
            <a:endParaRPr lang="en-GB" dirty="0"/>
          </a:p>
        </p:txBody>
      </p:sp>
      <p:sp>
        <p:nvSpPr>
          <p:cNvPr id="5" name="Slide Number Placeholder 4"/>
          <p:cNvSpPr>
            <a:spLocks noGrp="1"/>
          </p:cNvSpPr>
          <p:nvPr>
            <p:ph type="sldNum" sz="quarter" idx="12"/>
          </p:nvPr>
        </p:nvSpPr>
        <p:spPr>
          <a:xfrm>
            <a:off x="8174736" y="2272"/>
            <a:ext cx="762000" cy="365760"/>
          </a:xfrm>
        </p:spPr>
        <p:txBody>
          <a:bodyPr/>
          <a:lstStyle/>
          <a:p>
            <a:fld id="{AEB858FB-AF29-410C-8B11-1E467A29E255}" type="slidenum">
              <a:rPr lang="en-GB" smtClean="0"/>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FE34FA-399B-4245-9230-809B04AFEA15}" type="datetimeFigureOut">
              <a:rPr lang="en-GB" smtClean="0"/>
              <a:t>04/05/2023</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AEB858FB-AF29-410C-8B11-1E467A29E255}" type="slidenum">
              <a:rPr lang="en-GB" smtClean="0"/>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a:t>Click to edit Master title style</a:t>
            </a:r>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67FE34FA-399B-4245-9230-809B04AFEA15}" type="datetimeFigureOut">
              <a:rPr lang="en-GB" smtClean="0"/>
              <a:t>04/05/2023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EB858FB-AF29-410C-8B11-1E467A29E255}" type="slidenum">
              <a:rPr lang="en-GB" smtClean="0"/>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dirty="0"/>
              <a:t>Click icon to add picture</a:t>
            </a:r>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67FE34FA-399B-4245-9230-809B04AFEA15}" type="datetimeFigureOut">
              <a:rPr lang="en-GB" smtClean="0"/>
              <a:t>04/05/2023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EB858FB-AF29-410C-8B11-1E467A29E255}" type="slidenum">
              <a:rPr lang="en-GB" smtClean="0"/>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67FE34FA-399B-4245-9230-809B04AFEA15}" type="datetimeFigureOut">
              <a:rPr lang="en-GB" smtClean="0"/>
              <a:t>04/05/2023</a:t>
            </a:fld>
            <a:endParaRPr lang="en-GB" dirty="0"/>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GB" dirty="0"/>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AEB858FB-AF29-410C-8B11-1E467A29E255}" type="slidenum">
              <a:rPr lang="en-GB" smtClean="0"/>
              <a:t>‹#›</a:t>
            </a:fld>
            <a:endParaRPr lang="en-GB"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mailto:ucusupport@bradford.ac.uk"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467544" y="1484784"/>
            <a:ext cx="8458200" cy="2027088"/>
          </a:xfrm>
        </p:spPr>
        <p:txBody>
          <a:bodyPr>
            <a:normAutofit fontScale="90000"/>
          </a:bodyPr>
          <a:lstStyle/>
          <a:p>
            <a:r>
              <a:rPr lang="en-GB" dirty="0"/>
              <a:t>Universities and Colleges Union University of Bradford</a:t>
            </a:r>
            <a:br>
              <a:rPr lang="en-GB" dirty="0"/>
            </a:br>
            <a:r>
              <a:rPr lang="en-GB" dirty="0"/>
              <a:t>Local Association</a:t>
            </a:r>
          </a:p>
        </p:txBody>
      </p:sp>
      <p:sp>
        <p:nvSpPr>
          <p:cNvPr id="5" name="Subtitle 4"/>
          <p:cNvSpPr>
            <a:spLocks noGrp="1"/>
          </p:cNvSpPr>
          <p:nvPr>
            <p:ph type="subTitle" idx="1"/>
          </p:nvPr>
        </p:nvSpPr>
        <p:spPr>
          <a:xfrm>
            <a:off x="467544" y="4005064"/>
            <a:ext cx="4953000" cy="1752600"/>
          </a:xfrm>
        </p:spPr>
        <p:txBody>
          <a:bodyPr/>
          <a:lstStyle/>
          <a:p>
            <a:r>
              <a:rPr lang="en-GB" dirty="0"/>
              <a:t>Extraordinary General Meeting </a:t>
            </a:r>
          </a:p>
          <a:p>
            <a:r>
              <a:rPr lang="en-GB" dirty="0"/>
              <a:t>4</a:t>
            </a:r>
            <a:r>
              <a:rPr lang="en-GB" baseline="30000" dirty="0"/>
              <a:t>th</a:t>
            </a:r>
            <a:r>
              <a:rPr lang="en-GB" dirty="0"/>
              <a:t> May 2023</a:t>
            </a:r>
          </a:p>
        </p:txBody>
      </p:sp>
      <p:pic>
        <p:nvPicPr>
          <p:cNvPr id="6" name="Picture 5" descr="[image depicting] UCU - University and College Union logo"/>
          <p:cNvPicPr/>
          <p:nvPr/>
        </p:nvPicPr>
        <p:blipFill>
          <a:blip r:embed="rId3">
            <a:extLst>
              <a:ext uri="{28A0092B-C50C-407E-A947-70E740481C1C}">
                <a14:useLocalDpi xmlns:a14="http://schemas.microsoft.com/office/drawing/2010/main" val="0"/>
              </a:ext>
            </a:extLst>
          </a:blip>
          <a:srcRect/>
          <a:stretch>
            <a:fillRect/>
          </a:stretch>
        </p:blipFill>
        <p:spPr bwMode="auto">
          <a:xfrm>
            <a:off x="467544" y="5877272"/>
            <a:ext cx="1485900" cy="590550"/>
          </a:xfrm>
          <a:prstGeom prst="rect">
            <a:avLst/>
          </a:prstGeom>
          <a:noFill/>
          <a:ln>
            <a:noFill/>
          </a:ln>
        </p:spPr>
      </p:pic>
    </p:spTree>
    <p:extLst>
      <p:ext uri="{BB962C8B-B14F-4D97-AF65-F5344CB8AC3E}">
        <p14:creationId xmlns:p14="http://schemas.microsoft.com/office/powerpoint/2010/main" val="41884377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8864" y="620688"/>
            <a:ext cx="8229600" cy="389384"/>
          </a:xfrm>
        </p:spPr>
        <p:txBody>
          <a:bodyPr>
            <a:normAutofit fontScale="90000"/>
          </a:bodyPr>
          <a:lstStyle/>
          <a:p>
            <a:r>
              <a:rPr lang="en-GB" sz="2700" b="1" dirty="0">
                <a:solidFill>
                  <a:srgbClr val="000000"/>
                </a:solidFill>
                <a:latin typeface="Verdana" panose="020B0604030504040204" pitchFamily="34" charset="0"/>
                <a:cs typeface="Calibri" panose="020F0502020204030204" pitchFamily="34" charset="0"/>
              </a:rPr>
              <a:t>Motion 2 - </a:t>
            </a:r>
            <a:r>
              <a:rPr lang="en-GB" sz="2700" dirty="0">
                <a:solidFill>
                  <a:srgbClr val="000000"/>
                </a:solidFill>
                <a:latin typeface="Verdana" panose="020B0604030504040204" pitchFamily="34" charset="0"/>
                <a:cs typeface="Calibri" panose="020F0502020204030204" pitchFamily="34" charset="0"/>
              </a:rPr>
              <a:t>For the University to act in the best interests of students and staff</a:t>
            </a:r>
            <a:endParaRPr lang="en-GB" b="1" dirty="0"/>
          </a:p>
        </p:txBody>
      </p:sp>
      <p:sp>
        <p:nvSpPr>
          <p:cNvPr id="7" name="Content Placeholder 2">
            <a:extLst>
              <a:ext uri="{FF2B5EF4-FFF2-40B4-BE49-F238E27FC236}">
                <a16:creationId xmlns:a16="http://schemas.microsoft.com/office/drawing/2014/main" id="{9DC9489B-4D02-B5C0-8538-A708EBB3D6EF}"/>
              </a:ext>
            </a:extLst>
          </p:cNvPr>
          <p:cNvSpPr>
            <a:spLocks noGrp="1"/>
          </p:cNvSpPr>
          <p:nvPr>
            <p:ph idx="1"/>
          </p:nvPr>
        </p:nvSpPr>
        <p:spPr>
          <a:xfrm>
            <a:off x="323528" y="1412776"/>
            <a:ext cx="8485793" cy="5112568"/>
          </a:xfrm>
        </p:spPr>
        <p:txBody>
          <a:bodyPr>
            <a:noAutofit/>
          </a:bodyPr>
          <a:lstStyle/>
          <a:p>
            <a:pPr marL="109728" indent="0" algn="l">
              <a:buNone/>
            </a:pPr>
            <a:r>
              <a:rPr lang="en-GB" sz="2400" b="0" i="0" u="none" strike="noStrike" dirty="0">
                <a:solidFill>
                  <a:srgbClr val="000000"/>
                </a:solidFill>
                <a:effectLst/>
                <a:latin typeface="Calibri" panose="020F0502020204030204" pitchFamily="34" charset="0"/>
                <a:cs typeface="Calibri" panose="020F0502020204030204" pitchFamily="34" charset="0"/>
              </a:rPr>
              <a:t>The branch notes that: </a:t>
            </a:r>
          </a:p>
          <a:p>
            <a:pPr marL="109728" indent="0" algn="l">
              <a:buNone/>
            </a:pPr>
            <a:r>
              <a:rPr lang="en-GB" sz="2400" b="0" i="0" u="none" strike="noStrike" dirty="0">
                <a:solidFill>
                  <a:srgbClr val="000000"/>
                </a:solidFill>
                <a:effectLst/>
                <a:latin typeface="Calibri" panose="020F0502020204030204" pitchFamily="34" charset="0"/>
                <a:cs typeface="Calibri" panose="020F0502020204030204" pitchFamily="34" charset="0"/>
              </a:rPr>
              <a:t>The current dispute has been further protracted by the employer's unwillingness to meet the reasonable expectations of members that the long-term erosion of the value of our pay be reversed through a realistic and just settlement. </a:t>
            </a:r>
          </a:p>
          <a:p>
            <a:pPr marL="109728" indent="0" algn="l">
              <a:buNone/>
            </a:pPr>
            <a:r>
              <a:rPr lang="en-GB" sz="2400" b="0" i="0" u="none" strike="noStrike" dirty="0">
                <a:solidFill>
                  <a:srgbClr val="000000"/>
                </a:solidFill>
                <a:effectLst/>
                <a:latin typeface="Calibri" panose="020F0502020204030204" pitchFamily="34" charset="0"/>
                <a:cs typeface="Calibri" panose="020F0502020204030204" pitchFamily="34" charset="0"/>
              </a:rPr>
              <a:t>That it is in the best interests of the University of Bradford that the present dispute be drawn to a swift conclusion. </a:t>
            </a:r>
          </a:p>
          <a:p>
            <a:pPr marL="109728" indent="0" algn="l">
              <a:buNone/>
            </a:pPr>
            <a:r>
              <a:rPr lang="en-GB" sz="2400" b="0" i="0" u="none" strike="noStrike" dirty="0">
                <a:solidFill>
                  <a:srgbClr val="000000"/>
                </a:solidFill>
                <a:effectLst/>
                <a:latin typeface="Calibri" panose="020F0502020204030204" pitchFamily="34" charset="0"/>
                <a:cs typeface="Calibri" panose="020F0502020204030204" pitchFamily="34" charset="0"/>
              </a:rPr>
              <a:t>That to date the University of Bradford has chosen to be led by UUK and UCEA unlike some other institutions. </a:t>
            </a:r>
          </a:p>
          <a:p>
            <a:pPr marL="109728" indent="0" algn="l">
              <a:buNone/>
            </a:pPr>
            <a:r>
              <a:rPr lang="en-GB" sz="2400" b="0" i="0" u="none" strike="noStrike" dirty="0">
                <a:solidFill>
                  <a:srgbClr val="000000"/>
                </a:solidFill>
                <a:effectLst/>
                <a:latin typeface="Calibri" panose="020F0502020204030204" pitchFamily="34" charset="0"/>
                <a:cs typeface="Calibri" panose="020F0502020204030204" pitchFamily="34" charset="0"/>
              </a:rPr>
              <a:t>That UCEA and UUK are disproportionately influenced by larger and more vocal institutions to whom a protracted dispute may not be seen as so challenging, and that it is therefore essential that the University of Bradford’s voice is heard.</a:t>
            </a:r>
          </a:p>
        </p:txBody>
      </p:sp>
    </p:spTree>
    <p:extLst>
      <p:ext uri="{BB962C8B-B14F-4D97-AF65-F5344CB8AC3E}">
        <p14:creationId xmlns:p14="http://schemas.microsoft.com/office/powerpoint/2010/main" val="4061586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8864" y="620688"/>
            <a:ext cx="8229600" cy="389384"/>
          </a:xfrm>
        </p:spPr>
        <p:txBody>
          <a:bodyPr>
            <a:normAutofit fontScale="90000"/>
          </a:bodyPr>
          <a:lstStyle/>
          <a:p>
            <a:r>
              <a:rPr lang="en-GB" sz="2700" b="1" dirty="0">
                <a:solidFill>
                  <a:srgbClr val="000000"/>
                </a:solidFill>
                <a:latin typeface="Verdana" panose="020B0604030504040204" pitchFamily="34" charset="0"/>
                <a:cs typeface="Calibri" panose="020F0502020204030204" pitchFamily="34" charset="0"/>
              </a:rPr>
              <a:t>Motion 2 - </a:t>
            </a:r>
            <a:r>
              <a:rPr lang="en-GB" sz="2700" dirty="0">
                <a:solidFill>
                  <a:srgbClr val="000000"/>
                </a:solidFill>
                <a:latin typeface="Verdana" panose="020B0604030504040204" pitchFamily="34" charset="0"/>
                <a:cs typeface="Calibri" panose="020F0502020204030204" pitchFamily="34" charset="0"/>
              </a:rPr>
              <a:t>For the University to act in the best interests of students and staff</a:t>
            </a:r>
            <a:endParaRPr lang="en-GB" b="1" dirty="0"/>
          </a:p>
        </p:txBody>
      </p:sp>
      <p:sp>
        <p:nvSpPr>
          <p:cNvPr id="7" name="Content Placeholder 2">
            <a:extLst>
              <a:ext uri="{FF2B5EF4-FFF2-40B4-BE49-F238E27FC236}">
                <a16:creationId xmlns:a16="http://schemas.microsoft.com/office/drawing/2014/main" id="{9DC9489B-4D02-B5C0-8538-A708EBB3D6EF}"/>
              </a:ext>
            </a:extLst>
          </p:cNvPr>
          <p:cNvSpPr>
            <a:spLocks noGrp="1"/>
          </p:cNvSpPr>
          <p:nvPr>
            <p:ph idx="1"/>
          </p:nvPr>
        </p:nvSpPr>
        <p:spPr>
          <a:xfrm>
            <a:off x="323528" y="1484784"/>
            <a:ext cx="8485793" cy="5040560"/>
          </a:xfrm>
        </p:spPr>
        <p:txBody>
          <a:bodyPr>
            <a:noAutofit/>
          </a:bodyPr>
          <a:lstStyle/>
          <a:p>
            <a:pPr marL="109728" indent="0" algn="l">
              <a:buNone/>
            </a:pPr>
            <a:r>
              <a:rPr lang="en-GB" sz="2400" b="1" i="0" u="none" strike="noStrike" dirty="0">
                <a:solidFill>
                  <a:srgbClr val="000000"/>
                </a:solidFill>
                <a:effectLst/>
                <a:latin typeface="Calibri" panose="020F0502020204030204" pitchFamily="34" charset="0"/>
                <a:cs typeface="Calibri" panose="020F0502020204030204" pitchFamily="34" charset="0"/>
              </a:rPr>
              <a:t>UCU University of Bradford Local Association calls upon the University to lobby UUK and UCEA for a fairer deal on pay as a means of protecting the best interests of students, staff, and the University of Bradford, and its reputation as a welcoming and supportive educator and employer.</a:t>
            </a:r>
            <a:r>
              <a:rPr lang="en-GB" sz="2400" b="0" i="0" u="none" strike="noStrike" dirty="0">
                <a:solidFill>
                  <a:srgbClr val="000000"/>
                </a:solidFill>
                <a:effectLst/>
                <a:latin typeface="Calibri" panose="020F0502020204030204" pitchFamily="34" charset="0"/>
                <a:cs typeface="Calibri" panose="020F0502020204030204" pitchFamily="34" charset="0"/>
              </a:rPr>
              <a:t> </a:t>
            </a:r>
          </a:p>
          <a:p>
            <a:pPr marL="109728" indent="0">
              <a:lnSpc>
                <a:spcPct val="115000"/>
              </a:lnSpc>
              <a:spcAft>
                <a:spcPts val="600"/>
              </a:spcAft>
              <a:buNone/>
            </a:pPr>
            <a:endParaRPr lang="en-GB" sz="2000" dirty="0">
              <a:solidFill>
                <a:srgbClr val="000000"/>
              </a:solidFill>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13657730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8864" y="620688"/>
            <a:ext cx="8229600" cy="389384"/>
          </a:xfrm>
        </p:spPr>
        <p:txBody>
          <a:bodyPr>
            <a:normAutofit fontScale="90000"/>
          </a:bodyPr>
          <a:lstStyle/>
          <a:p>
            <a:r>
              <a:rPr lang="en-GB" sz="2700" b="1" dirty="0">
                <a:solidFill>
                  <a:srgbClr val="000000"/>
                </a:solidFill>
                <a:latin typeface="Verdana" panose="020B0604030504040204" pitchFamily="34" charset="0"/>
                <a:cs typeface="Calibri" panose="020F0502020204030204" pitchFamily="34" charset="0"/>
              </a:rPr>
              <a:t>Motion 3 - </a:t>
            </a:r>
            <a:r>
              <a:rPr lang="en-GB" sz="2700" dirty="0">
                <a:solidFill>
                  <a:srgbClr val="000000"/>
                </a:solidFill>
                <a:latin typeface="Verdana" panose="020B0604030504040204" pitchFamily="34" charset="0"/>
                <a:cs typeface="Calibri" panose="020F0502020204030204" pitchFamily="34" charset="0"/>
              </a:rPr>
              <a:t>Call for branch action in the event of disproportionate pay deductions</a:t>
            </a:r>
            <a:endParaRPr lang="en-GB" b="1" dirty="0"/>
          </a:p>
        </p:txBody>
      </p:sp>
      <p:sp>
        <p:nvSpPr>
          <p:cNvPr id="7" name="Content Placeholder 2">
            <a:extLst>
              <a:ext uri="{FF2B5EF4-FFF2-40B4-BE49-F238E27FC236}">
                <a16:creationId xmlns:a16="http://schemas.microsoft.com/office/drawing/2014/main" id="{9DC9489B-4D02-B5C0-8538-A708EBB3D6EF}"/>
              </a:ext>
            </a:extLst>
          </p:cNvPr>
          <p:cNvSpPr>
            <a:spLocks noGrp="1"/>
          </p:cNvSpPr>
          <p:nvPr>
            <p:ph idx="1"/>
          </p:nvPr>
        </p:nvSpPr>
        <p:spPr>
          <a:xfrm>
            <a:off x="323528" y="1412776"/>
            <a:ext cx="8485793" cy="5112568"/>
          </a:xfrm>
        </p:spPr>
        <p:txBody>
          <a:bodyPr>
            <a:noAutofit/>
          </a:bodyPr>
          <a:lstStyle/>
          <a:p>
            <a:pPr marL="109728" indent="0" algn="l">
              <a:lnSpc>
                <a:spcPct val="114000"/>
              </a:lnSpc>
              <a:spcAft>
                <a:spcPts val="600"/>
              </a:spcAft>
              <a:buNone/>
            </a:pPr>
            <a:r>
              <a:rPr lang="en-GB" sz="2000" b="0" i="0" u="none" strike="noStrike" dirty="0">
                <a:solidFill>
                  <a:srgbClr val="000000"/>
                </a:solidFill>
                <a:effectLst/>
                <a:latin typeface="Calibri" panose="020F0502020204030204" pitchFamily="34" charset="0"/>
                <a:cs typeface="Calibri" panose="020F0502020204030204" pitchFamily="34" charset="0"/>
              </a:rPr>
              <a:t>The branch notes that: </a:t>
            </a:r>
          </a:p>
          <a:p>
            <a:pPr marL="109728" indent="0" algn="l">
              <a:lnSpc>
                <a:spcPct val="114000"/>
              </a:lnSpc>
              <a:spcAft>
                <a:spcPts val="600"/>
              </a:spcAft>
              <a:buNone/>
            </a:pPr>
            <a:r>
              <a:rPr lang="en-GB" sz="2000" b="0" i="0" u="none" strike="noStrike" dirty="0">
                <a:solidFill>
                  <a:srgbClr val="000000"/>
                </a:solidFill>
                <a:effectLst/>
                <a:latin typeface="Calibri" panose="020F0502020204030204" pitchFamily="34" charset="0"/>
                <a:cs typeface="Calibri" panose="020F0502020204030204" pitchFamily="34" charset="0"/>
              </a:rPr>
              <a:t>UCU HQ condemns those employer institutions that threaten staff with punitive and disproportionate pay deduction should they participate in a lawfully mandated marking and assessment boycott. </a:t>
            </a:r>
          </a:p>
          <a:p>
            <a:pPr marL="109728" indent="0" algn="l">
              <a:lnSpc>
                <a:spcPct val="114000"/>
              </a:lnSpc>
              <a:spcAft>
                <a:spcPts val="600"/>
              </a:spcAft>
              <a:buNone/>
            </a:pPr>
            <a:r>
              <a:rPr lang="en-GB" sz="2000" b="0" i="0" u="none" strike="noStrike" dirty="0">
                <a:solidFill>
                  <a:srgbClr val="000000"/>
                </a:solidFill>
                <a:effectLst/>
                <a:latin typeface="Calibri" panose="020F0502020204030204" pitchFamily="34" charset="0"/>
                <a:cs typeface="Calibri" panose="020F0502020204030204" pitchFamily="34" charset="0"/>
              </a:rPr>
              <a:t>UCU HQ has declared its intention to consider further action including industrial action if deemed necessary in the face of such pernicious threats. </a:t>
            </a:r>
          </a:p>
          <a:p>
            <a:pPr marL="109728" indent="0" algn="l">
              <a:lnSpc>
                <a:spcPct val="114000"/>
              </a:lnSpc>
              <a:spcAft>
                <a:spcPts val="600"/>
              </a:spcAft>
              <a:buNone/>
            </a:pPr>
            <a:r>
              <a:rPr lang="en-GB" sz="2000" b="0" i="0" u="none" strike="noStrike" dirty="0">
                <a:solidFill>
                  <a:srgbClr val="000000"/>
                </a:solidFill>
                <a:effectLst/>
                <a:latin typeface="Calibri" panose="020F0502020204030204" pitchFamily="34" charset="0"/>
                <a:cs typeface="Calibri" panose="020F0502020204030204" pitchFamily="34" charset="0"/>
              </a:rPr>
              <a:t>Pay deduction is a matter for local action due to the nature of the breach of contract between the employer and each individual member so sanctioned. </a:t>
            </a:r>
          </a:p>
          <a:p>
            <a:pPr marL="109728" indent="0" algn="l">
              <a:lnSpc>
                <a:spcPct val="114000"/>
              </a:lnSpc>
              <a:spcAft>
                <a:spcPts val="600"/>
              </a:spcAft>
              <a:buNone/>
            </a:pPr>
            <a:r>
              <a:rPr lang="en-GB" sz="2000" b="0" i="0" u="none" strike="noStrike" dirty="0">
                <a:solidFill>
                  <a:srgbClr val="000000"/>
                </a:solidFill>
                <a:effectLst/>
                <a:latin typeface="Calibri" panose="020F0502020204030204" pitchFamily="34" charset="0"/>
                <a:cs typeface="Calibri" panose="020F0502020204030204" pitchFamily="34" charset="0"/>
              </a:rPr>
              <a:t>Should our employer elect to impose pay deduction that is not consistent with its own assessment of the time necessary to undertake marking and assessment through the application of a workload model, the branch would be obliged to consider that disproportionate and a direct attack on members rights to engage in lawful industrial action. </a:t>
            </a:r>
          </a:p>
        </p:txBody>
      </p:sp>
    </p:spTree>
    <p:extLst>
      <p:ext uri="{BB962C8B-B14F-4D97-AF65-F5344CB8AC3E}">
        <p14:creationId xmlns:p14="http://schemas.microsoft.com/office/powerpoint/2010/main" val="36781394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8864" y="620688"/>
            <a:ext cx="8229600" cy="389384"/>
          </a:xfrm>
        </p:spPr>
        <p:txBody>
          <a:bodyPr>
            <a:normAutofit fontScale="90000"/>
          </a:bodyPr>
          <a:lstStyle/>
          <a:p>
            <a:r>
              <a:rPr lang="en-GB" sz="2700" b="1" dirty="0">
                <a:solidFill>
                  <a:srgbClr val="000000"/>
                </a:solidFill>
                <a:latin typeface="Verdana" panose="020B0604030504040204" pitchFamily="34" charset="0"/>
                <a:cs typeface="Calibri" panose="020F0502020204030204" pitchFamily="34" charset="0"/>
              </a:rPr>
              <a:t>Motion 3 - </a:t>
            </a:r>
            <a:r>
              <a:rPr lang="en-GB" sz="2700" dirty="0">
                <a:solidFill>
                  <a:srgbClr val="000000"/>
                </a:solidFill>
                <a:latin typeface="Verdana" panose="020B0604030504040204" pitchFamily="34" charset="0"/>
                <a:cs typeface="Calibri" panose="020F0502020204030204" pitchFamily="34" charset="0"/>
              </a:rPr>
              <a:t>Call for branch action in the event of disproportionate pay deductions</a:t>
            </a:r>
            <a:endParaRPr lang="en-GB" b="1" dirty="0"/>
          </a:p>
        </p:txBody>
      </p:sp>
      <p:sp>
        <p:nvSpPr>
          <p:cNvPr id="7" name="Content Placeholder 2">
            <a:extLst>
              <a:ext uri="{FF2B5EF4-FFF2-40B4-BE49-F238E27FC236}">
                <a16:creationId xmlns:a16="http://schemas.microsoft.com/office/drawing/2014/main" id="{9DC9489B-4D02-B5C0-8538-A708EBB3D6EF}"/>
              </a:ext>
            </a:extLst>
          </p:cNvPr>
          <p:cNvSpPr>
            <a:spLocks noGrp="1"/>
          </p:cNvSpPr>
          <p:nvPr>
            <p:ph idx="1"/>
          </p:nvPr>
        </p:nvSpPr>
        <p:spPr>
          <a:xfrm>
            <a:off x="323528" y="1412776"/>
            <a:ext cx="8485793" cy="5112568"/>
          </a:xfrm>
        </p:spPr>
        <p:txBody>
          <a:bodyPr>
            <a:noAutofit/>
          </a:bodyPr>
          <a:lstStyle/>
          <a:p>
            <a:pPr marL="109728" indent="0" algn="l">
              <a:lnSpc>
                <a:spcPct val="114000"/>
              </a:lnSpc>
              <a:buNone/>
            </a:pPr>
            <a:r>
              <a:rPr lang="en-GB" sz="2400" b="1" i="0" u="none" strike="noStrike" dirty="0">
                <a:solidFill>
                  <a:srgbClr val="000000"/>
                </a:solidFill>
                <a:effectLst/>
                <a:latin typeface="Calibri" panose="020F0502020204030204" pitchFamily="34" charset="0"/>
                <a:cs typeface="Calibri" panose="020F0502020204030204" pitchFamily="34" charset="0"/>
              </a:rPr>
              <a:t>MOTION 3a</a:t>
            </a:r>
            <a:r>
              <a:rPr lang="en-GB" sz="2400" b="0" i="0" u="none" strike="noStrike" dirty="0">
                <a:solidFill>
                  <a:srgbClr val="000000"/>
                </a:solidFill>
                <a:effectLst/>
                <a:latin typeface="Calibri" panose="020F0502020204030204" pitchFamily="34" charset="0"/>
                <a:cs typeface="Calibri" panose="020F0502020204030204" pitchFamily="34" charset="0"/>
              </a:rPr>
              <a:t> </a:t>
            </a:r>
          </a:p>
          <a:p>
            <a:pPr marL="109728" indent="0" algn="l">
              <a:lnSpc>
                <a:spcPct val="114000"/>
              </a:lnSpc>
              <a:buNone/>
            </a:pPr>
            <a:r>
              <a:rPr lang="en-GB" sz="2400" b="1" i="0" u="none" strike="noStrike" dirty="0">
                <a:solidFill>
                  <a:srgbClr val="000000"/>
                </a:solidFill>
                <a:effectLst/>
                <a:latin typeface="Calibri" panose="020F0502020204030204" pitchFamily="34" charset="0"/>
                <a:cs typeface="Calibri" panose="020F0502020204030204" pitchFamily="34" charset="0"/>
              </a:rPr>
              <a:t>UCU University of Bradford Local Association serves notice upon the University that the imposition of unreasonable pay deduction upon individual members will be considered as an attack on the branch and all its members.</a:t>
            </a:r>
            <a:r>
              <a:rPr lang="en-GB" sz="2400" b="0" i="0" u="none" strike="noStrike" dirty="0">
                <a:solidFill>
                  <a:srgbClr val="000000"/>
                </a:solidFill>
                <a:effectLst/>
                <a:latin typeface="Calibri" panose="020F0502020204030204" pitchFamily="34" charset="0"/>
                <a:cs typeface="Calibri" panose="020F0502020204030204" pitchFamily="34" charset="0"/>
              </a:rPr>
              <a:t> </a:t>
            </a:r>
          </a:p>
          <a:p>
            <a:pPr marL="109728" indent="0" algn="l">
              <a:lnSpc>
                <a:spcPct val="114000"/>
              </a:lnSpc>
              <a:buNone/>
            </a:pPr>
            <a:endParaRPr lang="en-GB" sz="2400" b="1" i="0" u="none" strike="noStrike" dirty="0">
              <a:solidFill>
                <a:srgbClr val="000000"/>
              </a:solidFill>
              <a:effectLst/>
              <a:latin typeface="Calibri" panose="020F0502020204030204" pitchFamily="34" charset="0"/>
              <a:cs typeface="Calibri" panose="020F0502020204030204" pitchFamily="34" charset="0"/>
            </a:endParaRPr>
          </a:p>
          <a:p>
            <a:pPr marL="109728" indent="0" algn="l">
              <a:lnSpc>
                <a:spcPct val="114000"/>
              </a:lnSpc>
              <a:buNone/>
            </a:pPr>
            <a:r>
              <a:rPr lang="en-GB" sz="2400" b="1" i="0" u="none" strike="noStrike" dirty="0">
                <a:solidFill>
                  <a:srgbClr val="000000"/>
                </a:solidFill>
                <a:effectLst/>
                <a:latin typeface="Calibri" panose="020F0502020204030204" pitchFamily="34" charset="0"/>
                <a:cs typeface="Calibri" panose="020F0502020204030204" pitchFamily="34" charset="0"/>
              </a:rPr>
              <a:t>MOTION 3b</a:t>
            </a:r>
            <a:r>
              <a:rPr lang="en-GB" sz="2400" b="0" i="0" u="none" strike="noStrike" dirty="0">
                <a:solidFill>
                  <a:srgbClr val="000000"/>
                </a:solidFill>
                <a:effectLst/>
                <a:latin typeface="Calibri" panose="020F0502020204030204" pitchFamily="34" charset="0"/>
                <a:cs typeface="Calibri" panose="020F0502020204030204" pitchFamily="34" charset="0"/>
              </a:rPr>
              <a:t> </a:t>
            </a:r>
          </a:p>
          <a:p>
            <a:pPr marL="109728" indent="0" algn="l">
              <a:lnSpc>
                <a:spcPct val="114000"/>
              </a:lnSpc>
              <a:buNone/>
            </a:pPr>
            <a:r>
              <a:rPr lang="en-GB" sz="2400" b="1" i="0" u="none" strike="noStrike" dirty="0">
                <a:solidFill>
                  <a:srgbClr val="000000"/>
                </a:solidFill>
                <a:effectLst/>
                <a:latin typeface="Calibri" panose="020F0502020204030204" pitchFamily="34" charset="0"/>
                <a:cs typeface="Calibri" panose="020F0502020204030204" pitchFamily="34" charset="0"/>
              </a:rPr>
              <a:t>UCU University of Bradford Local Association serves notice upon the University that an attack on members will not be tolerated and can only serve to further escalate the dispute at a local level.</a:t>
            </a:r>
            <a:endParaRPr lang="en-GB" sz="2400" b="0" i="0" u="none" strike="noStrike" dirty="0">
              <a:solidFill>
                <a:srgbClr val="0000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222473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8680"/>
            <a:ext cx="8229600" cy="677416"/>
          </a:xfrm>
        </p:spPr>
        <p:txBody>
          <a:bodyPr>
            <a:normAutofit fontScale="90000"/>
          </a:bodyPr>
          <a:lstStyle/>
          <a:p>
            <a:r>
              <a:rPr lang="en-GB" b="1" dirty="0">
                <a:solidFill>
                  <a:srgbClr val="000000"/>
                </a:solidFill>
                <a:latin typeface="Verdana" panose="020B0604030504040204" pitchFamily="34" charset="0"/>
                <a:cs typeface="Calibri" panose="020F0502020204030204" pitchFamily="34" charset="0"/>
              </a:rPr>
              <a:t>Update</a:t>
            </a:r>
            <a:endParaRPr lang="en-GB" b="1" dirty="0"/>
          </a:p>
        </p:txBody>
      </p:sp>
      <p:sp>
        <p:nvSpPr>
          <p:cNvPr id="3" name="Content Placeholder 2"/>
          <p:cNvSpPr>
            <a:spLocks noGrp="1"/>
          </p:cNvSpPr>
          <p:nvPr>
            <p:ph idx="1"/>
          </p:nvPr>
        </p:nvSpPr>
        <p:spPr>
          <a:xfrm>
            <a:off x="323528" y="1372942"/>
            <a:ext cx="8485793" cy="5152402"/>
          </a:xfrm>
        </p:spPr>
        <p:txBody>
          <a:bodyPr>
            <a:normAutofit lnSpcReduction="10000"/>
          </a:bodyPr>
          <a:lstStyle/>
          <a:p>
            <a:pPr>
              <a:lnSpc>
                <a:spcPct val="115000"/>
              </a:lnSpc>
              <a:spcAft>
                <a:spcPts val="600"/>
              </a:spcAft>
            </a:pPr>
            <a:r>
              <a:rPr lang="en-GB" dirty="0">
                <a:solidFill>
                  <a:srgbClr val="000000"/>
                </a:solidFill>
                <a:latin typeface="Calibri" panose="020F0502020204030204" pitchFamily="34" charset="0"/>
                <a:ea typeface="Times New Roman" panose="02020603050405020304" pitchFamily="18" charset="0"/>
              </a:rPr>
              <a:t>working to contract</a:t>
            </a:r>
          </a:p>
          <a:p>
            <a:pPr>
              <a:lnSpc>
                <a:spcPct val="115000"/>
              </a:lnSpc>
              <a:spcAft>
                <a:spcPts val="600"/>
              </a:spcAft>
            </a:pPr>
            <a:r>
              <a:rPr lang="en-GB" dirty="0">
                <a:solidFill>
                  <a:srgbClr val="000000"/>
                </a:solidFill>
                <a:latin typeface="Calibri" panose="020F0502020204030204" pitchFamily="34" charset="0"/>
                <a:ea typeface="Times New Roman" panose="02020603050405020304" pitchFamily="18" charset="0"/>
              </a:rPr>
              <a:t>not covering for absent colleagues</a:t>
            </a:r>
          </a:p>
          <a:p>
            <a:pPr>
              <a:lnSpc>
                <a:spcPct val="115000"/>
              </a:lnSpc>
              <a:spcAft>
                <a:spcPts val="600"/>
              </a:spcAft>
            </a:pPr>
            <a:r>
              <a:rPr lang="en-GB" dirty="0">
                <a:solidFill>
                  <a:srgbClr val="000000"/>
                </a:solidFill>
                <a:latin typeface="Calibri" panose="020F0502020204030204" pitchFamily="34" charset="0"/>
                <a:ea typeface="Times New Roman" panose="02020603050405020304" pitchFamily="18" charset="0"/>
              </a:rPr>
              <a:t>removing uploaded materials related to, and/or not sharing materials related to, lectures or classes that will be or have been cancelled as a result of strike action</a:t>
            </a:r>
          </a:p>
          <a:p>
            <a:pPr>
              <a:lnSpc>
                <a:spcPct val="115000"/>
              </a:lnSpc>
              <a:spcAft>
                <a:spcPts val="600"/>
              </a:spcAft>
            </a:pPr>
            <a:r>
              <a:rPr lang="en-GB" dirty="0">
                <a:solidFill>
                  <a:srgbClr val="000000"/>
                </a:solidFill>
                <a:latin typeface="Calibri" panose="020F0502020204030204" pitchFamily="34" charset="0"/>
                <a:ea typeface="Times New Roman" panose="02020603050405020304" pitchFamily="18" charset="0"/>
              </a:rPr>
              <a:t>not rescheduling lectures or classes cancelled due to strike action</a:t>
            </a:r>
          </a:p>
          <a:p>
            <a:pPr>
              <a:lnSpc>
                <a:spcPct val="115000"/>
              </a:lnSpc>
              <a:spcAft>
                <a:spcPts val="600"/>
              </a:spcAft>
            </a:pPr>
            <a:r>
              <a:rPr lang="en-GB" dirty="0">
                <a:solidFill>
                  <a:srgbClr val="000000"/>
                </a:solidFill>
                <a:latin typeface="Calibri" panose="020F0502020204030204" pitchFamily="34" charset="0"/>
                <a:ea typeface="Times New Roman" panose="02020603050405020304" pitchFamily="18" charset="0"/>
              </a:rPr>
              <a:t>not undertaking any voluntary activities</a:t>
            </a:r>
          </a:p>
          <a:p>
            <a:pPr>
              <a:lnSpc>
                <a:spcPct val="115000"/>
              </a:lnSpc>
              <a:spcAft>
                <a:spcPts val="600"/>
              </a:spcAft>
            </a:pPr>
            <a:r>
              <a:rPr lang="en-GB" dirty="0">
                <a:solidFill>
                  <a:srgbClr val="000000"/>
                </a:solidFill>
                <a:latin typeface="Calibri" panose="020F0502020204030204" pitchFamily="34" charset="0"/>
                <a:ea typeface="Times New Roman" panose="02020603050405020304" pitchFamily="18" charset="0"/>
              </a:rPr>
              <a:t>marking and assessment boycott (MAB)</a:t>
            </a:r>
            <a:endParaRPr lang="en-GB" sz="1800" dirty="0">
              <a:solidFill>
                <a:srgbClr val="000000"/>
              </a:solidFill>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40687839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8680"/>
            <a:ext cx="8229600" cy="677416"/>
          </a:xfrm>
        </p:spPr>
        <p:txBody>
          <a:bodyPr>
            <a:normAutofit fontScale="90000"/>
          </a:bodyPr>
          <a:lstStyle/>
          <a:p>
            <a:r>
              <a:rPr lang="en-GB" b="1" dirty="0">
                <a:solidFill>
                  <a:srgbClr val="000000"/>
                </a:solidFill>
                <a:latin typeface="Verdana" panose="020B0604030504040204" pitchFamily="34" charset="0"/>
                <a:cs typeface="Calibri" panose="020F0502020204030204" pitchFamily="34" charset="0"/>
              </a:rPr>
              <a:t>Applying the MAB</a:t>
            </a:r>
            <a:endParaRPr lang="en-GB" b="1" dirty="0"/>
          </a:p>
        </p:txBody>
      </p:sp>
      <p:sp>
        <p:nvSpPr>
          <p:cNvPr id="6" name="Content Placeholder 2">
            <a:extLst>
              <a:ext uri="{FF2B5EF4-FFF2-40B4-BE49-F238E27FC236}">
                <a16:creationId xmlns:a16="http://schemas.microsoft.com/office/drawing/2014/main" id="{A90EC1E3-1151-1534-41BA-4EA6F41D9D2C}"/>
              </a:ext>
            </a:extLst>
          </p:cNvPr>
          <p:cNvSpPr>
            <a:spLocks noGrp="1"/>
          </p:cNvSpPr>
          <p:nvPr>
            <p:ph idx="1"/>
          </p:nvPr>
        </p:nvSpPr>
        <p:spPr>
          <a:xfrm>
            <a:off x="323528" y="1372942"/>
            <a:ext cx="8485793" cy="5152402"/>
          </a:xfrm>
        </p:spPr>
        <p:txBody>
          <a:bodyPr>
            <a:normAutofit fontScale="92500" lnSpcReduction="20000"/>
          </a:bodyPr>
          <a:lstStyle/>
          <a:p>
            <a:pPr marL="109728" indent="0">
              <a:lnSpc>
                <a:spcPct val="115000"/>
              </a:lnSpc>
              <a:spcAft>
                <a:spcPts val="600"/>
              </a:spcAft>
              <a:buNone/>
            </a:pPr>
            <a:r>
              <a:rPr lang="en-GB" dirty="0">
                <a:solidFill>
                  <a:srgbClr val="000000"/>
                </a:solidFill>
                <a:effectLst/>
                <a:latin typeface="Calibri" panose="020F0502020204030204" pitchFamily="34" charset="0"/>
                <a:ea typeface="Times New Roman" panose="02020603050405020304" pitchFamily="18" charset="0"/>
              </a:rPr>
              <a:t>Do not </a:t>
            </a:r>
          </a:p>
          <a:p>
            <a:pPr>
              <a:lnSpc>
                <a:spcPct val="115000"/>
              </a:lnSpc>
              <a:spcAft>
                <a:spcPts val="600"/>
              </a:spcAft>
            </a:pPr>
            <a:r>
              <a:rPr lang="en-GB" dirty="0">
                <a:solidFill>
                  <a:srgbClr val="000000"/>
                </a:solidFill>
                <a:effectLst/>
                <a:latin typeface="Calibri" panose="020F0502020204030204" pitchFamily="34" charset="0"/>
                <a:ea typeface="Times New Roman" panose="02020603050405020304" pitchFamily="18" charset="0"/>
              </a:rPr>
              <a:t>engage in marking/assessment tasks for UG or PG (including PGR)</a:t>
            </a:r>
          </a:p>
          <a:p>
            <a:pPr>
              <a:lnSpc>
                <a:spcPct val="115000"/>
              </a:lnSpc>
              <a:spcAft>
                <a:spcPts val="600"/>
              </a:spcAft>
            </a:pPr>
            <a:r>
              <a:rPr lang="en-GB" dirty="0">
                <a:solidFill>
                  <a:srgbClr val="000000"/>
                </a:solidFill>
                <a:effectLst/>
                <a:latin typeface="Calibri" panose="020F0502020204030204" pitchFamily="34" charset="0"/>
                <a:ea typeface="Times New Roman" panose="02020603050405020304" pitchFamily="18" charset="0"/>
              </a:rPr>
              <a:t>‘mark and park’ or </a:t>
            </a:r>
            <a:r>
              <a:rPr lang="en-GB" dirty="0">
                <a:solidFill>
                  <a:srgbClr val="000000"/>
                </a:solidFill>
                <a:latin typeface="Calibri" panose="020F0502020204030204" pitchFamily="34" charset="0"/>
                <a:ea typeface="Times New Roman" panose="02020603050405020304" pitchFamily="18" charset="0"/>
              </a:rPr>
              <a:t>make note about assessments</a:t>
            </a:r>
            <a:endParaRPr lang="en-GB" dirty="0">
              <a:solidFill>
                <a:srgbClr val="000000"/>
              </a:solidFill>
              <a:effectLst/>
              <a:latin typeface="Calibri" panose="020F0502020204030204" pitchFamily="34" charset="0"/>
              <a:ea typeface="Times New Roman" panose="02020603050405020304" pitchFamily="18" charset="0"/>
            </a:endParaRPr>
          </a:p>
          <a:p>
            <a:pPr>
              <a:lnSpc>
                <a:spcPct val="115000"/>
              </a:lnSpc>
              <a:spcAft>
                <a:spcPts val="600"/>
              </a:spcAft>
            </a:pPr>
            <a:r>
              <a:rPr lang="en-GB" dirty="0">
                <a:solidFill>
                  <a:srgbClr val="000000"/>
                </a:solidFill>
                <a:effectLst/>
                <a:latin typeface="Calibri" panose="020F0502020204030204" pitchFamily="34" charset="0"/>
                <a:ea typeface="Times New Roman" panose="02020603050405020304" pitchFamily="18" charset="0"/>
              </a:rPr>
              <a:t>check exam papers, complete printing instructions, attend examinations etc</a:t>
            </a:r>
          </a:p>
          <a:p>
            <a:pPr>
              <a:lnSpc>
                <a:spcPct val="115000"/>
              </a:lnSpc>
              <a:spcAft>
                <a:spcPts val="600"/>
              </a:spcAft>
            </a:pPr>
            <a:r>
              <a:rPr lang="en-GB" dirty="0">
                <a:solidFill>
                  <a:srgbClr val="000000"/>
                </a:solidFill>
                <a:effectLst/>
                <a:latin typeface="Calibri" panose="020F0502020204030204" pitchFamily="34" charset="0"/>
                <a:ea typeface="Times New Roman" panose="02020603050405020304" pitchFamily="18" charset="0"/>
              </a:rPr>
              <a:t>complete Brad Reports or </a:t>
            </a:r>
            <a:r>
              <a:rPr lang="en-GB" dirty="0">
                <a:solidFill>
                  <a:srgbClr val="000000"/>
                </a:solidFill>
                <a:latin typeface="Calibri" panose="020F0502020204030204" pitchFamily="34" charset="0"/>
                <a:ea typeface="Times New Roman" panose="02020603050405020304" pitchFamily="18" charset="0"/>
              </a:rPr>
              <a:t>attend ACs or BoEs</a:t>
            </a:r>
            <a:endParaRPr lang="en-GB" dirty="0">
              <a:solidFill>
                <a:srgbClr val="000000"/>
              </a:solidFill>
              <a:effectLst/>
              <a:latin typeface="Calibri" panose="020F0502020204030204" pitchFamily="34" charset="0"/>
              <a:ea typeface="Times New Roman" panose="02020603050405020304" pitchFamily="18" charset="0"/>
            </a:endParaRPr>
          </a:p>
          <a:p>
            <a:pPr>
              <a:lnSpc>
                <a:spcPct val="115000"/>
              </a:lnSpc>
              <a:spcAft>
                <a:spcPts val="600"/>
              </a:spcAft>
            </a:pPr>
            <a:r>
              <a:rPr lang="en-GB" dirty="0">
                <a:solidFill>
                  <a:srgbClr val="000000"/>
                </a:solidFill>
                <a:effectLst/>
                <a:latin typeface="Calibri" panose="020F0502020204030204" pitchFamily="34" charset="0"/>
                <a:ea typeface="Times New Roman" panose="02020603050405020304" pitchFamily="18" charset="0"/>
              </a:rPr>
              <a:t>cover or arrange cover/reallocate marking</a:t>
            </a:r>
          </a:p>
          <a:p>
            <a:pPr>
              <a:lnSpc>
                <a:spcPct val="115000"/>
              </a:lnSpc>
              <a:spcAft>
                <a:spcPts val="600"/>
              </a:spcAft>
            </a:pPr>
            <a:r>
              <a:rPr lang="en-GB" dirty="0">
                <a:solidFill>
                  <a:srgbClr val="000000"/>
                </a:solidFill>
                <a:effectLst/>
                <a:latin typeface="Calibri" panose="020F0502020204030204" pitchFamily="34" charset="0"/>
                <a:ea typeface="Times New Roman" panose="02020603050405020304" pitchFamily="18" charset="0"/>
              </a:rPr>
              <a:t>inform manager beforehand</a:t>
            </a:r>
          </a:p>
          <a:p>
            <a:pPr>
              <a:lnSpc>
                <a:spcPct val="115000"/>
              </a:lnSpc>
              <a:spcAft>
                <a:spcPts val="600"/>
              </a:spcAft>
            </a:pPr>
            <a:r>
              <a:rPr lang="en-GB" dirty="0">
                <a:solidFill>
                  <a:srgbClr val="000000"/>
                </a:solidFill>
                <a:effectLst/>
                <a:latin typeface="Calibri" panose="020F0502020204030204" pitchFamily="34" charset="0"/>
                <a:ea typeface="Times New Roman" panose="02020603050405020304" pitchFamily="18" charset="0"/>
              </a:rPr>
              <a:t>take part in academic misconduct investigations/student appeals etc</a:t>
            </a:r>
          </a:p>
          <a:p>
            <a:pPr>
              <a:lnSpc>
                <a:spcPct val="115000"/>
              </a:lnSpc>
              <a:spcAft>
                <a:spcPts val="600"/>
              </a:spcAft>
            </a:pPr>
            <a:endParaRPr lang="en-GB" dirty="0">
              <a:solidFill>
                <a:srgbClr val="000000"/>
              </a:solidFill>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3710906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8680"/>
            <a:ext cx="8229600" cy="677416"/>
          </a:xfrm>
        </p:spPr>
        <p:txBody>
          <a:bodyPr>
            <a:normAutofit fontScale="90000"/>
          </a:bodyPr>
          <a:lstStyle/>
          <a:p>
            <a:r>
              <a:rPr lang="en-GB" b="1" dirty="0">
                <a:solidFill>
                  <a:srgbClr val="000000"/>
                </a:solidFill>
                <a:latin typeface="Verdana" panose="020B0604030504040204" pitchFamily="34" charset="0"/>
                <a:cs typeface="Calibri" panose="020F0502020204030204" pitchFamily="34" charset="0"/>
              </a:rPr>
              <a:t>Applying the MAB</a:t>
            </a:r>
            <a:endParaRPr lang="en-GB" b="1" dirty="0"/>
          </a:p>
        </p:txBody>
      </p:sp>
      <p:sp>
        <p:nvSpPr>
          <p:cNvPr id="6" name="Content Placeholder 2">
            <a:extLst>
              <a:ext uri="{FF2B5EF4-FFF2-40B4-BE49-F238E27FC236}">
                <a16:creationId xmlns:a16="http://schemas.microsoft.com/office/drawing/2014/main" id="{A90EC1E3-1151-1534-41BA-4EA6F41D9D2C}"/>
              </a:ext>
            </a:extLst>
          </p:cNvPr>
          <p:cNvSpPr>
            <a:spLocks noGrp="1"/>
          </p:cNvSpPr>
          <p:nvPr>
            <p:ph idx="1"/>
          </p:nvPr>
        </p:nvSpPr>
        <p:spPr>
          <a:xfrm>
            <a:off x="323528" y="1372942"/>
            <a:ext cx="8485793" cy="5152402"/>
          </a:xfrm>
        </p:spPr>
        <p:txBody>
          <a:bodyPr>
            <a:normAutofit lnSpcReduction="10000"/>
          </a:bodyPr>
          <a:lstStyle/>
          <a:p>
            <a:pPr marL="109728" indent="0">
              <a:lnSpc>
                <a:spcPct val="115000"/>
              </a:lnSpc>
              <a:spcAft>
                <a:spcPts val="600"/>
              </a:spcAft>
              <a:buNone/>
            </a:pPr>
            <a:r>
              <a:rPr lang="en-GB" dirty="0">
                <a:solidFill>
                  <a:srgbClr val="000000"/>
                </a:solidFill>
                <a:effectLst/>
                <a:latin typeface="Calibri" panose="020F0502020204030204" pitchFamily="34" charset="0"/>
                <a:ea typeface="Times New Roman" panose="02020603050405020304" pitchFamily="18" charset="0"/>
              </a:rPr>
              <a:t>Do </a:t>
            </a:r>
          </a:p>
          <a:p>
            <a:pPr>
              <a:lnSpc>
                <a:spcPct val="115000"/>
              </a:lnSpc>
              <a:spcAft>
                <a:spcPts val="600"/>
              </a:spcAft>
            </a:pPr>
            <a:r>
              <a:rPr lang="en-GB" dirty="0">
                <a:solidFill>
                  <a:srgbClr val="000000"/>
                </a:solidFill>
                <a:effectLst/>
                <a:latin typeface="Calibri" panose="020F0502020204030204" pitchFamily="34" charset="0"/>
                <a:ea typeface="Times New Roman" panose="02020603050405020304" pitchFamily="18" charset="0"/>
              </a:rPr>
              <a:t>attend classes </a:t>
            </a:r>
          </a:p>
          <a:p>
            <a:pPr>
              <a:lnSpc>
                <a:spcPct val="115000"/>
              </a:lnSpc>
              <a:spcAft>
                <a:spcPts val="600"/>
              </a:spcAft>
            </a:pPr>
            <a:r>
              <a:rPr lang="en-GB" dirty="0">
                <a:solidFill>
                  <a:srgbClr val="000000"/>
                </a:solidFill>
                <a:effectLst/>
                <a:latin typeface="Calibri" panose="020F0502020204030204" pitchFamily="34" charset="0"/>
                <a:ea typeface="Times New Roman" panose="02020603050405020304" pitchFamily="18" charset="0"/>
              </a:rPr>
              <a:t>follow external examiner contract – see FAQ</a:t>
            </a:r>
          </a:p>
          <a:p>
            <a:pPr>
              <a:lnSpc>
                <a:spcPct val="115000"/>
              </a:lnSpc>
              <a:spcAft>
                <a:spcPts val="600"/>
              </a:spcAft>
            </a:pPr>
            <a:r>
              <a:rPr lang="en-GB" dirty="0">
                <a:solidFill>
                  <a:srgbClr val="000000"/>
                </a:solidFill>
                <a:latin typeface="Calibri" panose="020F0502020204030204" pitchFamily="34" charset="0"/>
                <a:ea typeface="Times New Roman" panose="02020603050405020304" pitchFamily="18" charset="0"/>
              </a:rPr>
              <a:t>Can give formative feedback but ensure it cannot be used for summative assessment</a:t>
            </a:r>
          </a:p>
          <a:p>
            <a:pPr>
              <a:lnSpc>
                <a:spcPct val="115000"/>
              </a:lnSpc>
              <a:spcAft>
                <a:spcPts val="600"/>
              </a:spcAft>
            </a:pPr>
            <a:endParaRPr lang="en-GB" dirty="0">
              <a:solidFill>
                <a:srgbClr val="000000"/>
              </a:solidFill>
              <a:effectLst/>
              <a:latin typeface="Calibri" panose="020F0502020204030204" pitchFamily="34" charset="0"/>
              <a:ea typeface="Times New Roman" panose="02020603050405020304" pitchFamily="18" charset="0"/>
            </a:endParaRPr>
          </a:p>
          <a:p>
            <a:pPr>
              <a:lnSpc>
                <a:spcPct val="115000"/>
              </a:lnSpc>
              <a:spcAft>
                <a:spcPts val="600"/>
              </a:spcAft>
            </a:pPr>
            <a:r>
              <a:rPr lang="en-GB" dirty="0">
                <a:solidFill>
                  <a:srgbClr val="000000"/>
                </a:solidFill>
                <a:effectLst/>
                <a:latin typeface="Calibri" panose="020F0502020204030204" pitchFamily="34" charset="0"/>
                <a:ea typeface="Times New Roman" panose="02020603050405020304" pitchFamily="18" charset="0"/>
              </a:rPr>
              <a:t>Members that cannot take part in MAB can contribute to fighting fund/hardship fund</a:t>
            </a:r>
          </a:p>
          <a:p>
            <a:pPr>
              <a:lnSpc>
                <a:spcPct val="115000"/>
              </a:lnSpc>
              <a:spcAft>
                <a:spcPts val="600"/>
              </a:spcAft>
            </a:pPr>
            <a:r>
              <a:rPr lang="en-GB" dirty="0">
                <a:solidFill>
                  <a:srgbClr val="000000"/>
                </a:solidFill>
                <a:latin typeface="Calibri" panose="020F0502020204030204" pitchFamily="34" charset="0"/>
                <a:ea typeface="Times New Roman" panose="02020603050405020304" pitchFamily="18" charset="0"/>
              </a:rPr>
              <a:t>Members on visa’s should contact branch</a:t>
            </a:r>
          </a:p>
          <a:p>
            <a:pPr>
              <a:lnSpc>
                <a:spcPct val="115000"/>
              </a:lnSpc>
              <a:spcAft>
                <a:spcPts val="600"/>
              </a:spcAft>
            </a:pPr>
            <a:endParaRPr lang="en-GB" dirty="0">
              <a:solidFill>
                <a:srgbClr val="000000"/>
              </a:solidFill>
              <a:effectLst/>
              <a:latin typeface="Calibri" panose="020F0502020204030204" pitchFamily="34" charset="0"/>
              <a:ea typeface="Times New Roman" panose="02020603050405020304" pitchFamily="18" charset="0"/>
            </a:endParaRPr>
          </a:p>
          <a:p>
            <a:pPr marL="109728" indent="0">
              <a:lnSpc>
                <a:spcPct val="115000"/>
              </a:lnSpc>
              <a:spcAft>
                <a:spcPts val="600"/>
              </a:spcAft>
              <a:buNone/>
            </a:pPr>
            <a:endParaRPr lang="en-GB" dirty="0">
              <a:solidFill>
                <a:srgbClr val="000000"/>
              </a:solidFill>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8454437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4664"/>
            <a:ext cx="8229600" cy="677416"/>
          </a:xfrm>
        </p:spPr>
        <p:txBody>
          <a:bodyPr>
            <a:normAutofit fontScale="90000"/>
          </a:bodyPr>
          <a:lstStyle/>
          <a:p>
            <a:r>
              <a:rPr lang="en-GB" b="1" dirty="0">
                <a:solidFill>
                  <a:srgbClr val="000000"/>
                </a:solidFill>
                <a:latin typeface="Verdana" panose="020B0604030504040204" pitchFamily="34" charset="0"/>
                <a:cs typeface="Calibri" panose="020F0502020204030204" pitchFamily="34" charset="0"/>
              </a:rPr>
              <a:t>Assistance/Questions</a:t>
            </a:r>
            <a:endParaRPr lang="en-GB" b="1" dirty="0"/>
          </a:p>
        </p:txBody>
      </p:sp>
      <p:sp>
        <p:nvSpPr>
          <p:cNvPr id="7" name="Content Placeholder 2">
            <a:extLst>
              <a:ext uri="{FF2B5EF4-FFF2-40B4-BE49-F238E27FC236}">
                <a16:creationId xmlns:a16="http://schemas.microsoft.com/office/drawing/2014/main" id="{9DC9489B-4D02-B5C0-8538-A708EBB3D6EF}"/>
              </a:ext>
            </a:extLst>
          </p:cNvPr>
          <p:cNvSpPr>
            <a:spLocks noGrp="1"/>
          </p:cNvSpPr>
          <p:nvPr>
            <p:ph idx="1"/>
          </p:nvPr>
        </p:nvSpPr>
        <p:spPr>
          <a:xfrm>
            <a:off x="323528" y="1412776"/>
            <a:ext cx="8485793" cy="5112568"/>
          </a:xfrm>
        </p:spPr>
        <p:txBody>
          <a:bodyPr>
            <a:normAutofit/>
          </a:bodyPr>
          <a:lstStyle/>
          <a:p>
            <a:pPr marL="109728" indent="0">
              <a:lnSpc>
                <a:spcPct val="115000"/>
              </a:lnSpc>
              <a:spcAft>
                <a:spcPts val="600"/>
              </a:spcAft>
              <a:buNone/>
            </a:pPr>
            <a:r>
              <a:rPr lang="en-GB" b="1" dirty="0">
                <a:solidFill>
                  <a:srgbClr val="000000"/>
                </a:solidFill>
                <a:latin typeface="Calibri" panose="020F0502020204030204" pitchFamily="34" charset="0"/>
                <a:ea typeface="Times New Roman" panose="02020603050405020304" pitchFamily="18" charset="0"/>
              </a:rPr>
              <a:t>Branch Surgeries </a:t>
            </a:r>
          </a:p>
          <a:p>
            <a:pPr>
              <a:lnSpc>
                <a:spcPct val="115000"/>
              </a:lnSpc>
              <a:spcAft>
                <a:spcPts val="600"/>
              </a:spcAft>
            </a:pPr>
            <a:r>
              <a:rPr lang="en-GB" dirty="0">
                <a:solidFill>
                  <a:srgbClr val="000000"/>
                </a:solidFill>
                <a:latin typeface="Calibri" panose="020F0502020204030204" pitchFamily="34" charset="0"/>
                <a:ea typeface="Times New Roman" panose="02020603050405020304" pitchFamily="18" charset="0"/>
              </a:rPr>
              <a:t>Wednesday – union office (Horton D0.04)  </a:t>
            </a:r>
          </a:p>
          <a:p>
            <a:pPr>
              <a:lnSpc>
                <a:spcPct val="115000"/>
              </a:lnSpc>
              <a:spcAft>
                <a:spcPts val="600"/>
              </a:spcAft>
            </a:pPr>
            <a:r>
              <a:rPr lang="en-GB" dirty="0">
                <a:solidFill>
                  <a:srgbClr val="000000"/>
                </a:solidFill>
                <a:latin typeface="Calibri" panose="020F0502020204030204" pitchFamily="34" charset="0"/>
                <a:ea typeface="Times New Roman" panose="02020603050405020304" pitchFamily="18" charset="0"/>
              </a:rPr>
              <a:t>Monday – 12:00-13:00 online</a:t>
            </a:r>
          </a:p>
          <a:p>
            <a:pPr>
              <a:lnSpc>
                <a:spcPct val="115000"/>
              </a:lnSpc>
              <a:spcAft>
                <a:spcPts val="600"/>
              </a:spcAft>
            </a:pPr>
            <a:r>
              <a:rPr lang="en-GB" dirty="0">
                <a:solidFill>
                  <a:srgbClr val="000000"/>
                </a:solidFill>
                <a:latin typeface="Calibri" panose="020F0502020204030204" pitchFamily="34" charset="0"/>
                <a:ea typeface="Times New Roman" panose="02020603050405020304" pitchFamily="18" charset="0"/>
              </a:rPr>
              <a:t>Friday – 13:00-14:00 online </a:t>
            </a:r>
          </a:p>
          <a:p>
            <a:pPr>
              <a:lnSpc>
                <a:spcPct val="115000"/>
              </a:lnSpc>
              <a:spcAft>
                <a:spcPts val="600"/>
              </a:spcAft>
            </a:pPr>
            <a:endParaRPr lang="en-GB" dirty="0">
              <a:solidFill>
                <a:srgbClr val="000000"/>
              </a:solidFill>
              <a:latin typeface="Calibri" panose="020F0502020204030204" pitchFamily="34" charset="0"/>
              <a:ea typeface="Times New Roman" panose="02020603050405020304" pitchFamily="18" charset="0"/>
            </a:endParaRPr>
          </a:p>
          <a:p>
            <a:pPr>
              <a:lnSpc>
                <a:spcPct val="115000"/>
              </a:lnSpc>
              <a:spcAft>
                <a:spcPts val="600"/>
              </a:spcAft>
            </a:pPr>
            <a:r>
              <a:rPr lang="en-GB" dirty="0">
                <a:solidFill>
                  <a:srgbClr val="000000"/>
                </a:solidFill>
                <a:latin typeface="Calibri" panose="020F0502020204030204" pitchFamily="34" charset="0"/>
                <a:ea typeface="Times New Roman" panose="02020603050405020304" pitchFamily="18" charset="0"/>
              </a:rPr>
              <a:t>FAQ + Website </a:t>
            </a:r>
          </a:p>
          <a:p>
            <a:pPr>
              <a:lnSpc>
                <a:spcPct val="115000"/>
              </a:lnSpc>
              <a:spcAft>
                <a:spcPts val="600"/>
              </a:spcAft>
            </a:pPr>
            <a:r>
              <a:rPr lang="en-GB" dirty="0">
                <a:solidFill>
                  <a:srgbClr val="000000"/>
                </a:solidFill>
                <a:latin typeface="Calibri" panose="020F0502020204030204" pitchFamily="34" charset="0"/>
                <a:ea typeface="Times New Roman" panose="02020603050405020304" pitchFamily="18" charset="0"/>
              </a:rPr>
              <a:t>Also contact </a:t>
            </a:r>
            <a:r>
              <a:rPr lang="en-GB" dirty="0">
                <a:solidFill>
                  <a:srgbClr val="000000"/>
                </a:solidFill>
                <a:latin typeface="Calibri" panose="020F0502020204030204" pitchFamily="34" charset="0"/>
                <a:ea typeface="Times New Roman" panose="02020603050405020304" pitchFamily="18" charset="0"/>
                <a:hlinkClick r:id="rId3"/>
              </a:rPr>
              <a:t>ucusupport@bradford.ac.uk</a:t>
            </a:r>
            <a:r>
              <a:rPr lang="en-GB" dirty="0">
                <a:solidFill>
                  <a:srgbClr val="000000"/>
                </a:solidFill>
                <a:latin typeface="Calibri" panose="020F0502020204030204" pitchFamily="34" charset="0"/>
                <a:ea typeface="Times New Roman" panose="02020603050405020304" pitchFamily="18" charset="0"/>
              </a:rPr>
              <a:t>   </a:t>
            </a:r>
          </a:p>
          <a:p>
            <a:pPr>
              <a:lnSpc>
                <a:spcPct val="115000"/>
              </a:lnSpc>
              <a:spcAft>
                <a:spcPts val="600"/>
              </a:spcAft>
            </a:pPr>
            <a:r>
              <a:rPr lang="en-GB" dirty="0">
                <a:solidFill>
                  <a:srgbClr val="000000"/>
                </a:solidFill>
                <a:latin typeface="Calibri" panose="020F0502020204030204" pitchFamily="34" charset="0"/>
                <a:ea typeface="Times New Roman" panose="02020603050405020304" pitchFamily="18" charset="0"/>
              </a:rPr>
              <a:t>Open letter to students – twitter  </a:t>
            </a:r>
          </a:p>
        </p:txBody>
      </p:sp>
    </p:spTree>
    <p:extLst>
      <p:ext uri="{BB962C8B-B14F-4D97-AF65-F5344CB8AC3E}">
        <p14:creationId xmlns:p14="http://schemas.microsoft.com/office/powerpoint/2010/main" val="25012019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4664"/>
            <a:ext cx="8229600" cy="677416"/>
          </a:xfrm>
        </p:spPr>
        <p:txBody>
          <a:bodyPr>
            <a:normAutofit fontScale="90000"/>
          </a:bodyPr>
          <a:lstStyle/>
          <a:p>
            <a:r>
              <a:rPr lang="en-GB" b="1" dirty="0">
                <a:solidFill>
                  <a:srgbClr val="000000"/>
                </a:solidFill>
                <a:latin typeface="Verdana" panose="020B0604030504040204" pitchFamily="34" charset="0"/>
                <a:cs typeface="Calibri" panose="020F0502020204030204" pitchFamily="34" charset="0"/>
              </a:rPr>
              <a:t>Deductions</a:t>
            </a:r>
            <a:endParaRPr lang="en-GB" b="1" dirty="0"/>
          </a:p>
        </p:txBody>
      </p:sp>
      <p:sp>
        <p:nvSpPr>
          <p:cNvPr id="7" name="Content Placeholder 2">
            <a:extLst>
              <a:ext uri="{FF2B5EF4-FFF2-40B4-BE49-F238E27FC236}">
                <a16:creationId xmlns:a16="http://schemas.microsoft.com/office/drawing/2014/main" id="{9DC9489B-4D02-B5C0-8538-A708EBB3D6EF}"/>
              </a:ext>
            </a:extLst>
          </p:cNvPr>
          <p:cNvSpPr>
            <a:spLocks noGrp="1"/>
          </p:cNvSpPr>
          <p:nvPr>
            <p:ph idx="1"/>
          </p:nvPr>
        </p:nvSpPr>
        <p:spPr>
          <a:xfrm>
            <a:off x="323528" y="1082080"/>
            <a:ext cx="8485793" cy="5443264"/>
          </a:xfrm>
        </p:spPr>
        <p:txBody>
          <a:bodyPr>
            <a:normAutofit/>
          </a:bodyPr>
          <a:lstStyle/>
          <a:p>
            <a:pPr>
              <a:lnSpc>
                <a:spcPct val="115000"/>
              </a:lnSpc>
              <a:spcAft>
                <a:spcPts val="600"/>
              </a:spcAft>
            </a:pPr>
            <a:r>
              <a:rPr lang="en-GB" dirty="0">
                <a:solidFill>
                  <a:srgbClr val="000000"/>
                </a:solidFill>
                <a:latin typeface="Calibri" panose="020F0502020204030204" pitchFamily="34" charset="0"/>
                <a:ea typeface="Times New Roman" panose="02020603050405020304" pitchFamily="18" charset="0"/>
              </a:rPr>
              <a:t>MAB and not covering for other staff are partial performance </a:t>
            </a:r>
          </a:p>
          <a:p>
            <a:pPr>
              <a:lnSpc>
                <a:spcPct val="115000"/>
              </a:lnSpc>
              <a:spcAft>
                <a:spcPts val="600"/>
              </a:spcAft>
            </a:pPr>
            <a:r>
              <a:rPr lang="en-GB" dirty="0">
                <a:solidFill>
                  <a:srgbClr val="000000"/>
                </a:solidFill>
                <a:latin typeface="Calibri" panose="020F0502020204030204" pitchFamily="34" charset="0"/>
                <a:ea typeface="Times New Roman" panose="02020603050405020304" pitchFamily="18" charset="0"/>
              </a:rPr>
              <a:t>“Reserve the right to deduct up to 100% for partial performance”</a:t>
            </a:r>
          </a:p>
          <a:p>
            <a:pPr>
              <a:lnSpc>
                <a:spcPct val="115000"/>
              </a:lnSpc>
              <a:spcAft>
                <a:spcPts val="600"/>
              </a:spcAft>
            </a:pPr>
            <a:r>
              <a:rPr lang="en-GB" dirty="0">
                <a:solidFill>
                  <a:srgbClr val="000000"/>
                </a:solidFill>
                <a:latin typeface="Calibri" panose="020F0502020204030204" pitchFamily="34" charset="0"/>
                <a:ea typeface="Times New Roman" panose="02020603050405020304" pitchFamily="18" charset="0"/>
              </a:rPr>
              <a:t>Oral communication from employer – 50% continuous</a:t>
            </a:r>
          </a:p>
          <a:p>
            <a:pPr>
              <a:lnSpc>
                <a:spcPct val="115000"/>
              </a:lnSpc>
              <a:spcAft>
                <a:spcPts val="600"/>
              </a:spcAft>
            </a:pPr>
            <a:endParaRPr lang="en-GB" dirty="0">
              <a:solidFill>
                <a:srgbClr val="000000"/>
              </a:solidFill>
              <a:latin typeface="Calibri" panose="020F0502020204030204" pitchFamily="34" charset="0"/>
              <a:ea typeface="Times New Roman" panose="02020603050405020304" pitchFamily="18" charset="0"/>
            </a:endParaRPr>
          </a:p>
          <a:p>
            <a:pPr>
              <a:lnSpc>
                <a:spcPct val="115000"/>
              </a:lnSpc>
              <a:spcAft>
                <a:spcPts val="600"/>
              </a:spcAft>
            </a:pPr>
            <a:r>
              <a:rPr lang="en-GB" dirty="0">
                <a:solidFill>
                  <a:srgbClr val="000000"/>
                </a:solidFill>
                <a:latin typeface="Calibri" panose="020F0502020204030204" pitchFamily="34" charset="0"/>
                <a:ea typeface="Times New Roman" panose="02020603050405020304" pitchFamily="18" charset="0"/>
              </a:rPr>
              <a:t>Fighting fund available</a:t>
            </a:r>
          </a:p>
          <a:p>
            <a:pPr>
              <a:lnSpc>
                <a:spcPct val="115000"/>
              </a:lnSpc>
              <a:spcAft>
                <a:spcPts val="600"/>
              </a:spcAft>
            </a:pPr>
            <a:r>
              <a:rPr lang="en-GB" dirty="0">
                <a:solidFill>
                  <a:srgbClr val="000000"/>
                </a:solidFill>
                <a:latin typeface="Calibri" panose="020F0502020204030204" pitchFamily="34" charset="0"/>
                <a:ea typeface="Times New Roman" panose="02020603050405020304" pitchFamily="18" charset="0"/>
              </a:rPr>
              <a:t>Extra support from local hardship fund </a:t>
            </a:r>
          </a:p>
          <a:p>
            <a:pPr>
              <a:lnSpc>
                <a:spcPct val="115000"/>
              </a:lnSpc>
              <a:spcAft>
                <a:spcPts val="600"/>
              </a:spcAft>
            </a:pPr>
            <a:r>
              <a:rPr lang="en-GB" dirty="0">
                <a:solidFill>
                  <a:srgbClr val="000000"/>
                </a:solidFill>
                <a:latin typeface="Calibri" panose="020F0502020204030204" pitchFamily="34" charset="0"/>
                <a:ea typeface="Times New Roman" panose="02020603050405020304" pitchFamily="18" charset="0"/>
              </a:rPr>
              <a:t>Can back up MAB with strike action</a:t>
            </a:r>
          </a:p>
        </p:txBody>
      </p:sp>
    </p:spTree>
    <p:extLst>
      <p:ext uri="{BB962C8B-B14F-4D97-AF65-F5344CB8AC3E}">
        <p14:creationId xmlns:p14="http://schemas.microsoft.com/office/powerpoint/2010/main" val="30289312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4664"/>
            <a:ext cx="8229600" cy="677416"/>
          </a:xfrm>
        </p:spPr>
        <p:txBody>
          <a:bodyPr>
            <a:normAutofit fontScale="90000"/>
          </a:bodyPr>
          <a:lstStyle/>
          <a:p>
            <a:r>
              <a:rPr lang="en-GB" b="1" dirty="0">
                <a:solidFill>
                  <a:srgbClr val="000000"/>
                </a:solidFill>
                <a:latin typeface="Verdana" panose="020B0604030504040204" pitchFamily="34" charset="0"/>
                <a:cs typeface="Calibri" panose="020F0502020204030204" pitchFamily="34" charset="0"/>
              </a:rPr>
              <a:t>National Picture </a:t>
            </a:r>
            <a:endParaRPr lang="en-GB" b="1" dirty="0"/>
          </a:p>
        </p:txBody>
      </p:sp>
      <p:sp>
        <p:nvSpPr>
          <p:cNvPr id="7" name="Content Placeholder 2">
            <a:extLst>
              <a:ext uri="{FF2B5EF4-FFF2-40B4-BE49-F238E27FC236}">
                <a16:creationId xmlns:a16="http://schemas.microsoft.com/office/drawing/2014/main" id="{9DC9489B-4D02-B5C0-8538-A708EBB3D6EF}"/>
              </a:ext>
            </a:extLst>
          </p:cNvPr>
          <p:cNvSpPr>
            <a:spLocks noGrp="1"/>
          </p:cNvSpPr>
          <p:nvPr>
            <p:ph idx="1"/>
          </p:nvPr>
        </p:nvSpPr>
        <p:spPr>
          <a:xfrm>
            <a:off x="323528" y="1196752"/>
            <a:ext cx="8485793" cy="5328592"/>
          </a:xfrm>
        </p:spPr>
        <p:txBody>
          <a:bodyPr>
            <a:normAutofit/>
          </a:bodyPr>
          <a:lstStyle/>
          <a:p>
            <a:pPr>
              <a:lnSpc>
                <a:spcPct val="115000"/>
              </a:lnSpc>
              <a:spcAft>
                <a:spcPts val="600"/>
              </a:spcAft>
            </a:pPr>
            <a:r>
              <a:rPr lang="en-GB" dirty="0">
                <a:solidFill>
                  <a:srgbClr val="000000"/>
                </a:solidFill>
                <a:latin typeface="Calibri" panose="020F0502020204030204" pitchFamily="34" charset="0"/>
                <a:ea typeface="Times New Roman" panose="02020603050405020304" pitchFamily="18" charset="0"/>
              </a:rPr>
              <a:t>Contact MPs, councillors, etc </a:t>
            </a:r>
          </a:p>
          <a:p>
            <a:pPr>
              <a:lnSpc>
                <a:spcPct val="115000"/>
              </a:lnSpc>
              <a:spcAft>
                <a:spcPts val="600"/>
              </a:spcAft>
            </a:pPr>
            <a:r>
              <a:rPr lang="en-GB" dirty="0">
                <a:solidFill>
                  <a:srgbClr val="000000"/>
                </a:solidFill>
                <a:latin typeface="Calibri" panose="020F0502020204030204" pitchFamily="34" charset="0"/>
                <a:ea typeface="Times New Roman" panose="02020603050405020304" pitchFamily="18" charset="0"/>
              </a:rPr>
              <a:t>Open letter from MPs organised by UCU</a:t>
            </a:r>
          </a:p>
          <a:p>
            <a:pPr>
              <a:lnSpc>
                <a:spcPct val="115000"/>
              </a:lnSpc>
              <a:spcAft>
                <a:spcPts val="600"/>
              </a:spcAft>
            </a:pPr>
            <a:r>
              <a:rPr lang="en-GB" dirty="0">
                <a:solidFill>
                  <a:srgbClr val="000000"/>
                </a:solidFill>
                <a:latin typeface="Calibri" panose="020F0502020204030204" pitchFamily="34" charset="0"/>
                <a:ea typeface="Times New Roman" panose="02020603050405020304" pitchFamily="18" charset="0"/>
              </a:rPr>
              <a:t>Some HEIs backing down</a:t>
            </a:r>
          </a:p>
          <a:p>
            <a:pPr>
              <a:lnSpc>
                <a:spcPct val="115000"/>
              </a:lnSpc>
              <a:spcAft>
                <a:spcPts val="600"/>
              </a:spcAft>
            </a:pPr>
            <a:endParaRPr lang="en-GB" dirty="0">
              <a:solidFill>
                <a:srgbClr val="000000"/>
              </a:solidFill>
              <a:latin typeface="Calibri" panose="020F0502020204030204" pitchFamily="34" charset="0"/>
              <a:ea typeface="Times New Roman" panose="02020603050405020304" pitchFamily="18" charset="0"/>
            </a:endParaRPr>
          </a:p>
          <a:p>
            <a:pPr>
              <a:lnSpc>
                <a:spcPct val="115000"/>
              </a:lnSpc>
              <a:spcAft>
                <a:spcPts val="600"/>
              </a:spcAft>
            </a:pPr>
            <a:r>
              <a:rPr lang="en-GB" dirty="0">
                <a:solidFill>
                  <a:srgbClr val="000000"/>
                </a:solidFill>
                <a:latin typeface="Calibri" panose="020F0502020204030204" pitchFamily="34" charset="0"/>
                <a:ea typeface="Times New Roman" panose="02020603050405020304" pitchFamily="18" charset="0"/>
              </a:rPr>
              <a:t>Can back up MAB with strike action</a:t>
            </a:r>
          </a:p>
          <a:p>
            <a:pPr>
              <a:lnSpc>
                <a:spcPct val="115000"/>
              </a:lnSpc>
              <a:spcAft>
                <a:spcPts val="600"/>
              </a:spcAft>
            </a:pPr>
            <a:r>
              <a:rPr lang="en-GB" dirty="0">
                <a:solidFill>
                  <a:srgbClr val="000000"/>
                </a:solidFill>
                <a:latin typeface="Calibri" panose="020F0502020204030204" pitchFamily="34" charset="0"/>
                <a:ea typeface="Times New Roman" panose="02020603050405020304" pitchFamily="18" charset="0"/>
              </a:rPr>
              <a:t>Deductions are a local matter </a:t>
            </a:r>
          </a:p>
        </p:txBody>
      </p:sp>
    </p:spTree>
    <p:extLst>
      <p:ext uri="{BB962C8B-B14F-4D97-AF65-F5344CB8AC3E}">
        <p14:creationId xmlns:p14="http://schemas.microsoft.com/office/powerpoint/2010/main" val="27655798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8864" y="620688"/>
            <a:ext cx="8229600" cy="389384"/>
          </a:xfrm>
        </p:spPr>
        <p:txBody>
          <a:bodyPr>
            <a:normAutofit fontScale="90000"/>
          </a:bodyPr>
          <a:lstStyle/>
          <a:p>
            <a:r>
              <a:rPr lang="en-GB" sz="2700" b="1" dirty="0">
                <a:solidFill>
                  <a:srgbClr val="000000"/>
                </a:solidFill>
                <a:latin typeface="Verdana" panose="020B0604030504040204" pitchFamily="34" charset="0"/>
                <a:cs typeface="Calibri" panose="020F0502020204030204" pitchFamily="34" charset="0"/>
              </a:rPr>
              <a:t>Motion 1 - </a:t>
            </a:r>
            <a:r>
              <a:rPr lang="en-GB" sz="2700" dirty="0">
                <a:solidFill>
                  <a:srgbClr val="000000"/>
                </a:solidFill>
                <a:latin typeface="Calibri" panose="020F0502020204030204" pitchFamily="34" charset="0"/>
                <a:ea typeface="Times New Roman" panose="02020603050405020304" pitchFamily="18" charset="0"/>
              </a:rPr>
              <a:t>Condemnation of the Threat of Punitive Action</a:t>
            </a:r>
            <a:endParaRPr lang="en-GB" b="1" dirty="0"/>
          </a:p>
        </p:txBody>
      </p:sp>
      <p:sp>
        <p:nvSpPr>
          <p:cNvPr id="7" name="Content Placeholder 2">
            <a:extLst>
              <a:ext uri="{FF2B5EF4-FFF2-40B4-BE49-F238E27FC236}">
                <a16:creationId xmlns:a16="http://schemas.microsoft.com/office/drawing/2014/main" id="{9DC9489B-4D02-B5C0-8538-A708EBB3D6EF}"/>
              </a:ext>
            </a:extLst>
          </p:cNvPr>
          <p:cNvSpPr>
            <a:spLocks noGrp="1"/>
          </p:cNvSpPr>
          <p:nvPr>
            <p:ph idx="1"/>
          </p:nvPr>
        </p:nvSpPr>
        <p:spPr>
          <a:xfrm>
            <a:off x="323528" y="1124744"/>
            <a:ext cx="8485793" cy="5400600"/>
          </a:xfrm>
        </p:spPr>
        <p:txBody>
          <a:bodyPr>
            <a:noAutofit/>
          </a:bodyPr>
          <a:lstStyle/>
          <a:p>
            <a:pPr marL="109728" indent="0">
              <a:lnSpc>
                <a:spcPct val="115000"/>
              </a:lnSpc>
              <a:spcAft>
                <a:spcPts val="600"/>
              </a:spcAft>
              <a:buNone/>
            </a:pPr>
            <a:r>
              <a:rPr lang="en-GB" sz="2000" dirty="0">
                <a:solidFill>
                  <a:srgbClr val="000000"/>
                </a:solidFill>
                <a:latin typeface="Calibri" panose="020F0502020204030204" pitchFamily="34" charset="0"/>
                <a:ea typeface="Times New Roman" panose="02020603050405020304" pitchFamily="18" charset="0"/>
              </a:rPr>
              <a:t>The branch notes that: </a:t>
            </a:r>
          </a:p>
          <a:p>
            <a:pPr marL="109728" indent="0">
              <a:lnSpc>
                <a:spcPct val="115000"/>
              </a:lnSpc>
              <a:spcAft>
                <a:spcPts val="600"/>
              </a:spcAft>
              <a:buNone/>
            </a:pPr>
            <a:r>
              <a:rPr lang="en-GB" sz="2000" dirty="0">
                <a:solidFill>
                  <a:srgbClr val="000000"/>
                </a:solidFill>
                <a:latin typeface="Calibri" panose="020F0502020204030204" pitchFamily="34" charset="0"/>
                <a:ea typeface="Times New Roman" panose="02020603050405020304" pitchFamily="18" charset="0"/>
              </a:rPr>
              <a:t>Following UCU’s announcement of a marking and assessment boycott (MAB), the University has threatened up to 100% pay deduction for what it terms partial performance which betrays the trust that is fundamental and inherent to the relationship between employee and employer </a:t>
            </a:r>
          </a:p>
          <a:p>
            <a:pPr marL="109728" indent="0">
              <a:lnSpc>
                <a:spcPct val="115000"/>
              </a:lnSpc>
              <a:spcAft>
                <a:spcPts val="600"/>
              </a:spcAft>
              <a:buNone/>
            </a:pPr>
            <a:r>
              <a:rPr lang="en-GB" sz="2000" dirty="0">
                <a:solidFill>
                  <a:srgbClr val="000000"/>
                </a:solidFill>
                <a:latin typeface="Calibri" panose="020F0502020204030204" pitchFamily="34" charset="0"/>
                <a:ea typeface="Times New Roman" panose="02020603050405020304" pitchFamily="18" charset="0"/>
              </a:rPr>
              <a:t>Such disproportionate action would be punitive and amounts to a transparently wilful attempt to intimidate those of its own staff who are taking lawful action; such bullying is deplorable. </a:t>
            </a:r>
          </a:p>
          <a:p>
            <a:pPr marL="109728" indent="0">
              <a:lnSpc>
                <a:spcPct val="115000"/>
              </a:lnSpc>
              <a:spcAft>
                <a:spcPts val="600"/>
              </a:spcAft>
              <a:buNone/>
            </a:pPr>
            <a:r>
              <a:rPr lang="en-GB" sz="2000" dirty="0">
                <a:solidFill>
                  <a:srgbClr val="000000"/>
                </a:solidFill>
                <a:latin typeface="Calibri" panose="020F0502020204030204" pitchFamily="34" charset="0"/>
                <a:ea typeface="Times New Roman" panose="02020603050405020304" pitchFamily="18" charset="0"/>
              </a:rPr>
              <a:t>100% pay deduction would be wholly disproportionate given the University’s own assessment and acceptance that a MAB constitutes a partial withdrawal of labour. </a:t>
            </a:r>
          </a:p>
          <a:p>
            <a:pPr marL="109728" indent="0">
              <a:lnSpc>
                <a:spcPct val="115000"/>
              </a:lnSpc>
              <a:spcAft>
                <a:spcPts val="600"/>
              </a:spcAft>
              <a:buNone/>
            </a:pPr>
            <a:r>
              <a:rPr lang="en-GB" sz="2000" dirty="0">
                <a:solidFill>
                  <a:srgbClr val="000000"/>
                </a:solidFill>
                <a:latin typeface="Calibri" panose="020F0502020204030204" pitchFamily="34" charset="0"/>
                <a:ea typeface="Times New Roman" panose="02020603050405020304" pitchFamily="18" charset="0"/>
              </a:rPr>
              <a:t>Failing to make deductions that are consistent with the time allocation for marking and assessment that is either expressly articulated or inferred in workload models discredits and undermines the employers own mechanisms of assessment of workload. </a:t>
            </a:r>
          </a:p>
        </p:txBody>
      </p:sp>
    </p:spTree>
    <p:extLst>
      <p:ext uri="{BB962C8B-B14F-4D97-AF65-F5344CB8AC3E}">
        <p14:creationId xmlns:p14="http://schemas.microsoft.com/office/powerpoint/2010/main" val="27262546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8864" y="620688"/>
            <a:ext cx="8229600" cy="389384"/>
          </a:xfrm>
        </p:spPr>
        <p:txBody>
          <a:bodyPr>
            <a:normAutofit fontScale="90000"/>
          </a:bodyPr>
          <a:lstStyle/>
          <a:p>
            <a:r>
              <a:rPr lang="en-GB" sz="2700" b="1" dirty="0">
                <a:solidFill>
                  <a:srgbClr val="000000"/>
                </a:solidFill>
                <a:latin typeface="Verdana" panose="020B0604030504040204" pitchFamily="34" charset="0"/>
                <a:cs typeface="Calibri" panose="020F0502020204030204" pitchFamily="34" charset="0"/>
              </a:rPr>
              <a:t>Motion 1 - </a:t>
            </a:r>
            <a:r>
              <a:rPr lang="en-GB" sz="2700" dirty="0">
                <a:solidFill>
                  <a:srgbClr val="000000"/>
                </a:solidFill>
                <a:latin typeface="Calibri" panose="020F0502020204030204" pitchFamily="34" charset="0"/>
                <a:ea typeface="Times New Roman" panose="02020603050405020304" pitchFamily="18" charset="0"/>
              </a:rPr>
              <a:t>Condemnation of the Threat of Punitive Action</a:t>
            </a:r>
            <a:endParaRPr lang="en-GB" b="1" dirty="0"/>
          </a:p>
        </p:txBody>
      </p:sp>
      <p:sp>
        <p:nvSpPr>
          <p:cNvPr id="7" name="Content Placeholder 2">
            <a:extLst>
              <a:ext uri="{FF2B5EF4-FFF2-40B4-BE49-F238E27FC236}">
                <a16:creationId xmlns:a16="http://schemas.microsoft.com/office/drawing/2014/main" id="{9DC9489B-4D02-B5C0-8538-A708EBB3D6EF}"/>
              </a:ext>
            </a:extLst>
          </p:cNvPr>
          <p:cNvSpPr>
            <a:spLocks noGrp="1"/>
          </p:cNvSpPr>
          <p:nvPr>
            <p:ph idx="1"/>
          </p:nvPr>
        </p:nvSpPr>
        <p:spPr>
          <a:xfrm>
            <a:off x="323528" y="1556792"/>
            <a:ext cx="8485793" cy="4968552"/>
          </a:xfrm>
        </p:spPr>
        <p:txBody>
          <a:bodyPr>
            <a:noAutofit/>
          </a:bodyPr>
          <a:lstStyle/>
          <a:p>
            <a:pPr marL="109728" indent="0">
              <a:lnSpc>
                <a:spcPct val="115000"/>
              </a:lnSpc>
              <a:spcAft>
                <a:spcPts val="600"/>
              </a:spcAft>
              <a:buNone/>
            </a:pPr>
            <a:r>
              <a:rPr lang="en-GB" sz="2400" b="1" dirty="0">
                <a:solidFill>
                  <a:srgbClr val="000000"/>
                </a:solidFill>
                <a:latin typeface="Calibri" panose="020F0502020204030204" pitchFamily="34" charset="0"/>
                <a:ea typeface="Times New Roman" panose="02020603050405020304" pitchFamily="18" charset="0"/>
              </a:rPr>
              <a:t>UCU University of Bradford Local Association calls upon the University to act fairly in its dealings with staff who participate in lawful action by removing ALL threats of disproportionate sanction. </a:t>
            </a:r>
          </a:p>
        </p:txBody>
      </p:sp>
    </p:spTree>
    <p:extLst>
      <p:ext uri="{BB962C8B-B14F-4D97-AF65-F5344CB8AC3E}">
        <p14:creationId xmlns:p14="http://schemas.microsoft.com/office/powerpoint/2010/main" val="40098465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12435</TotalTime>
  <Words>969</Words>
  <Application>Microsoft Macintosh PowerPoint</Application>
  <PresentationFormat>On-screen Show (4:3)</PresentationFormat>
  <Paragraphs>92</Paragraphs>
  <Slides>13</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Calibri</vt:lpstr>
      <vt:lpstr>Georgia</vt:lpstr>
      <vt:lpstr>Trebuchet MS</vt:lpstr>
      <vt:lpstr>Verdana</vt:lpstr>
      <vt:lpstr>Wingdings 2</vt:lpstr>
      <vt:lpstr>Urban</vt:lpstr>
      <vt:lpstr>Universities and Colleges Union University of Bradford Local Association</vt:lpstr>
      <vt:lpstr>Update</vt:lpstr>
      <vt:lpstr>Applying the MAB</vt:lpstr>
      <vt:lpstr>Applying the MAB</vt:lpstr>
      <vt:lpstr>Assistance/Questions</vt:lpstr>
      <vt:lpstr>Deductions</vt:lpstr>
      <vt:lpstr>National Picture </vt:lpstr>
      <vt:lpstr>Motion 1 - Condemnation of the Threat of Punitive Action</vt:lpstr>
      <vt:lpstr>Motion 1 - Condemnation of the Threat of Punitive Action</vt:lpstr>
      <vt:lpstr>Motion 2 - For the University to act in the best interests of students and staff</vt:lpstr>
      <vt:lpstr>Motion 2 - For the University to act in the best interests of students and staff</vt:lpstr>
      <vt:lpstr>Motion 3 - Call for branch action in the event of disproportionate pay deductions</vt:lpstr>
      <vt:lpstr>Motion 3 - Call for branch action in the event of disproportionate pay deductions</vt:lpstr>
    </vt:vector>
  </TitlesOfParts>
  <Company>University of Bradford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Universities and College Union Bradford University Local Association</dc:title>
  <dc:creator>SA Jenkins</dc:creator>
  <cp:lastModifiedBy>Zak Hughes</cp:lastModifiedBy>
  <cp:revision>119</cp:revision>
  <dcterms:created xsi:type="dcterms:W3CDTF">2017-03-07T09:47:03Z</dcterms:created>
  <dcterms:modified xsi:type="dcterms:W3CDTF">2023-05-04T09:44:07Z</dcterms:modified>
</cp:coreProperties>
</file>